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</p:sldIdLst>
  <p:sldSz cy="5143500" cx="9144000"/>
  <p:notesSz cx="6858000" cy="9144000"/>
  <p:embeddedFontLst>
    <p:embeddedFont>
      <p:font typeface="Montserrat"/>
      <p:regular r:id="rId68"/>
      <p:bold r:id="rId69"/>
      <p:italic r:id="rId70"/>
      <p:boldItalic r:id="rId71"/>
    </p:embeddedFont>
    <p:embeddedFont>
      <p:font typeface="Montserrat ExtraBold"/>
      <p:bold r:id="rId72"/>
      <p:boldItalic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74" roundtripDataSignature="AMtx7mgd+Wcn2af/YJaTcEnNPA9MYPVX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MontserratExtraBold-boldItalic.fntdata"/><Relationship Id="rId72" Type="http://schemas.openxmlformats.org/officeDocument/2006/relationships/font" Target="fonts/MontserratExtraBold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74" Type="http://customschemas.google.com/relationships/presentationmetadata" Target="meta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Montserrat-boldItalic.fntdata"/><Relationship Id="rId70" Type="http://schemas.openxmlformats.org/officeDocument/2006/relationships/font" Target="fonts/Montserrat-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Montserrat-regular.fntdata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Montserrat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f98dab144_0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20f98dab14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0fe09acd52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20fe09acd52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0fe00b0d52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20fe00b0d52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0f98dab144_0_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20f98dab14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0f98dab14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20f98dab14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0c71617791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20c7161779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0c94fac7b2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20c94fac7b2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0f82b47e93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20f82b47e93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0c71617791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20c71617791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0fe09acd5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20fe09acd5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f33313d044_3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1f33313d044_3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0fe09acd52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20fe09acd52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0c94fac7b2_1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0c94fac7b2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33313d044_3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1f33313d044_3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f33313d044_3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1f33313d044_3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0c94fac7b2_1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20c94fac7b2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0c71617791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20c71617791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0c71617791_0_1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20c71617791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0c71617791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20c7161779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0c71617791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20c71617791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c7161779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g20c716177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0f82b47e93_1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20f82b47e93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0c71617791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20c71617791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0fe00b0d52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20fe00b0d52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0fe00b0d52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20fe00b0d52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0fe00b0d52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20fe00b0d52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0fe00b0d52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20fe00b0d52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0fe00b0d52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g20fe00b0d52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0c94fac7b2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20c94fac7b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0fbfb715e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g20fbfb715e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0fcc42c62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g20fcc42c62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c7161779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20c7161779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0fbfb715e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20fbfb715e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0c71617791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20c71617791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f33313d044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1f33313d04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f33313d044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1f33313d044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0c71617791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20c7161779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0c71617791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20c7161779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f33313d04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g1f33313d04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0c71617791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g20c7161779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f33313d04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g1f33313d04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0c71617791_0_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g20c7161779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c71617791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20c7161779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f33313d044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1f33313d044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0c71617791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g20c7161779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f33313d044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1f33313d044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0c71617791_0_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20c7161779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0fe09acd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20fe09acd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0c71617791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g20c7161779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f33313d0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g1f33313d0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0c71617791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g20c7161779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0fcc42c62f_2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g20fcc42c62f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0fcc42c62f_2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20fcc42c62f_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0c71617791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g20c71617791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0fe09acd52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g20fe09acd5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0fe09acd5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g20fe09acd5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b2a760684a_0_4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1b2a760684a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f98dab14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20f98dab1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f98dab14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20f98dab14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0fe09acd52_1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20fe09acd52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2a760684a_0_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g1b2a760684a_0_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g1b2a760684a_0_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b2a760684a_0_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" name="Google Shape;62;g1b2a760684a_0_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" name="Google Shape;63;g1b2a760684a_0_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b2a760684a_0_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g1b2a760684a_0_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7" name="Google Shape;67;g1b2a760684a_0_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g1b2a760684a_0_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b2a760684a_0_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g1b2a760684a_0_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b2a760684a_0_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g1b2a760684a_0_2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g1b2a760684a_0_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b2a760684a_0_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8" name="Google Shape;78;g1b2a760684a_0_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b2a760684a_0_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1b2a760684a_0_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g1b2a760684a_0_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g1b2a760684a_0_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g1b2a760684a_0_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b2a760684a_0_3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7" name="Google Shape;87;g1b2a760684a_0_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b2a760684a_0_4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g1b2a760684a_0_4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g1b2a760684a_0_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b2a760684a_0_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06a0b897f0_6_1228"/>
          <p:cNvSpPr txBox="1"/>
          <p:nvPr>
            <p:ph type="ctrTitle"/>
          </p:nvPr>
        </p:nvSpPr>
        <p:spPr>
          <a:xfrm>
            <a:off x="838200" y="1962151"/>
            <a:ext cx="7696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g206a0b897f0_6_1228"/>
          <p:cNvSpPr txBox="1"/>
          <p:nvPr>
            <p:ph idx="1" type="subTitle"/>
          </p:nvPr>
        </p:nvSpPr>
        <p:spPr>
          <a:xfrm>
            <a:off x="838200" y="264795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" name="Google Shape;16;g206a0b897f0_6_1228"/>
          <p:cNvSpPr txBox="1"/>
          <p:nvPr>
            <p:ph idx="10" type="dt"/>
          </p:nvPr>
        </p:nvSpPr>
        <p:spPr>
          <a:xfrm>
            <a:off x="838200" y="295275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06a0b897f0_6_1232"/>
          <p:cNvSpPr txBox="1"/>
          <p:nvPr>
            <p:ph idx="1" type="body"/>
          </p:nvPr>
        </p:nvSpPr>
        <p:spPr>
          <a:xfrm>
            <a:off x="722313" y="2179639"/>
            <a:ext cx="77724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" name="Google Shape;19;g206a0b897f0_6_1232"/>
          <p:cNvSpPr txBox="1"/>
          <p:nvPr>
            <p:ph type="title"/>
          </p:nvPr>
        </p:nvSpPr>
        <p:spPr>
          <a:xfrm>
            <a:off x="381000" y="666750"/>
            <a:ext cx="2667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rgbClr val="0C5EA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g206a0b897f0_6_1232"/>
          <p:cNvSpPr txBox="1"/>
          <p:nvPr>
            <p:ph idx="2" type="body"/>
          </p:nvPr>
        </p:nvSpPr>
        <p:spPr>
          <a:xfrm>
            <a:off x="381000" y="28575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g206a0b897f0_6_1232"/>
          <p:cNvSpPr txBox="1"/>
          <p:nvPr>
            <p:ph idx="10" type="dt"/>
          </p:nvPr>
        </p:nvSpPr>
        <p:spPr>
          <a:xfrm>
            <a:off x="838200" y="4705351"/>
            <a:ext cx="1752600" cy="1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g206a0b897f0_6_1232"/>
          <p:cNvSpPr txBox="1"/>
          <p:nvPr>
            <p:ph idx="12" type="sldNum"/>
          </p:nvPr>
        </p:nvSpPr>
        <p:spPr>
          <a:xfrm>
            <a:off x="381000" y="4705351"/>
            <a:ext cx="457200" cy="1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g206a0b897f0_6_1232"/>
          <p:cNvSpPr txBox="1"/>
          <p:nvPr/>
        </p:nvSpPr>
        <p:spPr>
          <a:xfrm>
            <a:off x="7162800" y="4705351"/>
            <a:ext cx="167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PT. Bank Central Asia Tbk</a:t>
            </a:r>
            <a:endParaRPr b="0" i="0" sz="8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06a0b897f0_6_1239"/>
          <p:cNvSpPr txBox="1"/>
          <p:nvPr>
            <p:ph type="title"/>
          </p:nvPr>
        </p:nvSpPr>
        <p:spPr>
          <a:xfrm>
            <a:off x="1372615" y="882906"/>
            <a:ext cx="63987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g206a0b897f0_6_1239"/>
          <p:cNvSpPr txBox="1"/>
          <p:nvPr>
            <p:ph idx="1" type="body"/>
          </p:nvPr>
        </p:nvSpPr>
        <p:spPr>
          <a:xfrm>
            <a:off x="473455" y="2477201"/>
            <a:ext cx="8197200" cy="20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g206a0b897f0_6_1239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g206a0b897f0_6_1239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g206a0b897f0_6_1239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06a0b897f0_6_1245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g206a0b897f0_6_124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g206a0b897f0_6_1245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g206a0b897f0_6_12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796" y="404870"/>
            <a:ext cx="8572591" cy="424369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g206a0b897f0_6_1249"/>
          <p:cNvSpPr/>
          <p:nvPr/>
        </p:nvSpPr>
        <p:spPr>
          <a:xfrm>
            <a:off x="323088" y="410972"/>
            <a:ext cx="8497570" cy="4175760"/>
          </a:xfrm>
          <a:custGeom>
            <a:rect b="b" l="l" r="r" t="t"/>
            <a:pathLst>
              <a:path extrusionOk="0" h="4175760" w="8497570">
                <a:moveTo>
                  <a:pt x="8497443" y="0"/>
                </a:moveTo>
                <a:lnTo>
                  <a:pt x="0" y="0"/>
                </a:lnTo>
                <a:lnTo>
                  <a:pt x="0" y="4175760"/>
                </a:lnTo>
                <a:lnTo>
                  <a:pt x="8497443" y="4175760"/>
                </a:lnTo>
                <a:lnTo>
                  <a:pt x="8497443" y="0"/>
                </a:lnTo>
                <a:close/>
              </a:path>
            </a:pathLst>
          </a:custGeom>
          <a:solidFill>
            <a:srgbClr val="2488A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g206a0b897f0_6_1249"/>
          <p:cNvSpPr/>
          <p:nvPr/>
        </p:nvSpPr>
        <p:spPr>
          <a:xfrm>
            <a:off x="27432" y="0"/>
            <a:ext cx="2800985" cy="2326005"/>
          </a:xfrm>
          <a:custGeom>
            <a:rect b="b" l="l" r="r" t="t"/>
            <a:pathLst>
              <a:path extrusionOk="0" h="2326005" w="2800985">
                <a:moveTo>
                  <a:pt x="2800731" y="489839"/>
                </a:moveTo>
                <a:lnTo>
                  <a:pt x="2799969" y="439420"/>
                </a:lnTo>
                <a:lnTo>
                  <a:pt x="2794000" y="390652"/>
                </a:lnTo>
                <a:lnTo>
                  <a:pt x="2783205" y="343789"/>
                </a:lnTo>
                <a:lnTo>
                  <a:pt x="2767838" y="298831"/>
                </a:lnTo>
                <a:lnTo>
                  <a:pt x="2751201" y="261747"/>
                </a:lnTo>
                <a:lnTo>
                  <a:pt x="2725293" y="214503"/>
                </a:lnTo>
                <a:lnTo>
                  <a:pt x="2699258" y="175641"/>
                </a:lnTo>
                <a:lnTo>
                  <a:pt x="2669794" y="138303"/>
                </a:lnTo>
                <a:lnTo>
                  <a:pt x="2638298" y="103378"/>
                </a:lnTo>
                <a:lnTo>
                  <a:pt x="2604643" y="70612"/>
                </a:lnTo>
                <a:lnTo>
                  <a:pt x="2575052" y="45085"/>
                </a:lnTo>
                <a:lnTo>
                  <a:pt x="2542921" y="20955"/>
                </a:lnTo>
                <a:lnTo>
                  <a:pt x="2511171" y="0"/>
                </a:lnTo>
                <a:lnTo>
                  <a:pt x="1827530" y="0"/>
                </a:lnTo>
                <a:lnTo>
                  <a:pt x="1785493" y="48260"/>
                </a:lnTo>
                <a:lnTo>
                  <a:pt x="1761236" y="86233"/>
                </a:lnTo>
                <a:lnTo>
                  <a:pt x="1740281" y="128524"/>
                </a:lnTo>
                <a:lnTo>
                  <a:pt x="1722628" y="175641"/>
                </a:lnTo>
                <a:lnTo>
                  <a:pt x="1735201" y="131318"/>
                </a:lnTo>
                <a:lnTo>
                  <a:pt x="1736471" y="90551"/>
                </a:lnTo>
                <a:lnTo>
                  <a:pt x="1727962" y="53213"/>
                </a:lnTo>
                <a:lnTo>
                  <a:pt x="1710817" y="19685"/>
                </a:lnTo>
                <a:lnTo>
                  <a:pt x="1694688" y="0"/>
                </a:lnTo>
                <a:lnTo>
                  <a:pt x="1224622" y="0"/>
                </a:lnTo>
                <a:lnTo>
                  <a:pt x="1193622" y="27559"/>
                </a:lnTo>
                <a:lnTo>
                  <a:pt x="1157439" y="65913"/>
                </a:lnTo>
                <a:lnTo>
                  <a:pt x="1125474" y="107188"/>
                </a:lnTo>
                <a:lnTo>
                  <a:pt x="1098892" y="150495"/>
                </a:lnTo>
                <a:lnTo>
                  <a:pt x="1078865" y="195072"/>
                </a:lnTo>
                <a:lnTo>
                  <a:pt x="1066558" y="240284"/>
                </a:lnTo>
                <a:lnTo>
                  <a:pt x="1079995" y="261747"/>
                </a:lnTo>
                <a:lnTo>
                  <a:pt x="1053604" y="237871"/>
                </a:lnTo>
                <a:lnTo>
                  <a:pt x="993838" y="205486"/>
                </a:lnTo>
                <a:lnTo>
                  <a:pt x="927061" y="191516"/>
                </a:lnTo>
                <a:lnTo>
                  <a:pt x="891908" y="190754"/>
                </a:lnTo>
                <a:lnTo>
                  <a:pt x="819746" y="200406"/>
                </a:lnTo>
                <a:lnTo>
                  <a:pt x="747395" y="223266"/>
                </a:lnTo>
                <a:lnTo>
                  <a:pt x="712012" y="238887"/>
                </a:lnTo>
                <a:lnTo>
                  <a:pt x="677621" y="257048"/>
                </a:lnTo>
                <a:lnTo>
                  <a:pt x="644537" y="277241"/>
                </a:lnTo>
                <a:lnTo>
                  <a:pt x="613117" y="299466"/>
                </a:lnTo>
                <a:lnTo>
                  <a:pt x="556653" y="348615"/>
                </a:lnTo>
                <a:lnTo>
                  <a:pt x="510946" y="402082"/>
                </a:lnTo>
                <a:lnTo>
                  <a:pt x="478739" y="457962"/>
                </a:lnTo>
                <a:lnTo>
                  <a:pt x="462762" y="513842"/>
                </a:lnTo>
                <a:lnTo>
                  <a:pt x="461708" y="541020"/>
                </a:lnTo>
                <a:lnTo>
                  <a:pt x="465734" y="567563"/>
                </a:lnTo>
                <a:lnTo>
                  <a:pt x="475195" y="593090"/>
                </a:lnTo>
                <a:lnTo>
                  <a:pt x="490410" y="617220"/>
                </a:lnTo>
                <a:lnTo>
                  <a:pt x="511733" y="639699"/>
                </a:lnTo>
                <a:lnTo>
                  <a:pt x="539521" y="660273"/>
                </a:lnTo>
                <a:lnTo>
                  <a:pt x="506476" y="636524"/>
                </a:lnTo>
                <a:lnTo>
                  <a:pt x="473265" y="620014"/>
                </a:lnTo>
                <a:lnTo>
                  <a:pt x="440042" y="610108"/>
                </a:lnTo>
                <a:lnTo>
                  <a:pt x="406958" y="606552"/>
                </a:lnTo>
                <a:lnTo>
                  <a:pt x="341769" y="616839"/>
                </a:lnTo>
                <a:lnTo>
                  <a:pt x="278892" y="647319"/>
                </a:lnTo>
                <a:lnTo>
                  <a:pt x="219506" y="694563"/>
                </a:lnTo>
                <a:lnTo>
                  <a:pt x="191477" y="723519"/>
                </a:lnTo>
                <a:lnTo>
                  <a:pt x="164769" y="755523"/>
                </a:lnTo>
                <a:lnTo>
                  <a:pt x="139534" y="789940"/>
                </a:lnTo>
                <a:lnTo>
                  <a:pt x="115900" y="826643"/>
                </a:lnTo>
                <a:lnTo>
                  <a:pt x="93954" y="864997"/>
                </a:lnTo>
                <a:lnTo>
                  <a:pt x="74041" y="904494"/>
                </a:lnTo>
                <a:lnTo>
                  <a:pt x="56121" y="945007"/>
                </a:lnTo>
                <a:lnTo>
                  <a:pt x="40411" y="986028"/>
                </a:lnTo>
                <a:lnTo>
                  <a:pt x="27038" y="1026922"/>
                </a:lnTo>
                <a:lnTo>
                  <a:pt x="16167" y="1067562"/>
                </a:lnTo>
                <a:lnTo>
                  <a:pt x="7937" y="1107313"/>
                </a:lnTo>
                <a:lnTo>
                  <a:pt x="2489" y="1145921"/>
                </a:lnTo>
                <a:lnTo>
                  <a:pt x="0" y="1182878"/>
                </a:lnTo>
                <a:lnTo>
                  <a:pt x="584" y="1217676"/>
                </a:lnTo>
                <a:lnTo>
                  <a:pt x="14414" y="1295019"/>
                </a:lnTo>
                <a:lnTo>
                  <a:pt x="28181" y="1338453"/>
                </a:lnTo>
                <a:lnTo>
                  <a:pt x="45478" y="1380236"/>
                </a:lnTo>
                <a:lnTo>
                  <a:pt x="66090" y="1420495"/>
                </a:lnTo>
                <a:lnTo>
                  <a:pt x="89776" y="1458976"/>
                </a:lnTo>
                <a:lnTo>
                  <a:pt x="116332" y="1495552"/>
                </a:lnTo>
                <a:lnTo>
                  <a:pt x="145516" y="1530350"/>
                </a:lnTo>
                <a:lnTo>
                  <a:pt x="177126" y="1562989"/>
                </a:lnTo>
                <a:lnTo>
                  <a:pt x="210908" y="1593723"/>
                </a:lnTo>
                <a:lnTo>
                  <a:pt x="246672" y="1622171"/>
                </a:lnTo>
                <a:lnTo>
                  <a:pt x="284175" y="1648333"/>
                </a:lnTo>
                <a:lnTo>
                  <a:pt x="323202" y="1672082"/>
                </a:lnTo>
                <a:lnTo>
                  <a:pt x="363524" y="1693418"/>
                </a:lnTo>
                <a:lnTo>
                  <a:pt x="404926" y="1712214"/>
                </a:lnTo>
                <a:lnTo>
                  <a:pt x="447179" y="1728343"/>
                </a:lnTo>
                <a:lnTo>
                  <a:pt x="490067" y="1741678"/>
                </a:lnTo>
                <a:lnTo>
                  <a:pt x="533361" y="1752219"/>
                </a:lnTo>
                <a:lnTo>
                  <a:pt x="576834" y="1759966"/>
                </a:lnTo>
                <a:lnTo>
                  <a:pt x="620268" y="1764538"/>
                </a:lnTo>
                <a:lnTo>
                  <a:pt x="663435" y="1766062"/>
                </a:lnTo>
                <a:lnTo>
                  <a:pt x="706132" y="1764411"/>
                </a:lnTo>
                <a:lnTo>
                  <a:pt x="748106" y="1759458"/>
                </a:lnTo>
                <a:lnTo>
                  <a:pt x="789152" y="1751203"/>
                </a:lnTo>
                <a:lnTo>
                  <a:pt x="829043" y="1739519"/>
                </a:lnTo>
                <a:lnTo>
                  <a:pt x="867562" y="1724152"/>
                </a:lnTo>
                <a:lnTo>
                  <a:pt x="843699" y="1755394"/>
                </a:lnTo>
                <a:lnTo>
                  <a:pt x="826528" y="1787398"/>
                </a:lnTo>
                <a:lnTo>
                  <a:pt x="815581" y="1819529"/>
                </a:lnTo>
                <a:lnTo>
                  <a:pt x="810437" y="1851545"/>
                </a:lnTo>
                <a:lnTo>
                  <a:pt x="810628" y="1883168"/>
                </a:lnTo>
                <a:lnTo>
                  <a:pt x="825220" y="1943481"/>
                </a:lnTo>
                <a:lnTo>
                  <a:pt x="855776" y="1997710"/>
                </a:lnTo>
                <a:lnTo>
                  <a:pt x="898690" y="2043049"/>
                </a:lnTo>
                <a:lnTo>
                  <a:pt x="950379" y="2076577"/>
                </a:lnTo>
                <a:lnTo>
                  <a:pt x="1007237" y="2095500"/>
                </a:lnTo>
                <a:lnTo>
                  <a:pt x="1036472" y="2098675"/>
                </a:lnTo>
                <a:lnTo>
                  <a:pt x="1065657" y="2097151"/>
                </a:lnTo>
                <a:lnTo>
                  <a:pt x="1122070" y="2078482"/>
                </a:lnTo>
                <a:lnTo>
                  <a:pt x="1172870" y="2036699"/>
                </a:lnTo>
                <a:lnTo>
                  <a:pt x="1212608" y="1972691"/>
                </a:lnTo>
                <a:lnTo>
                  <a:pt x="1211757" y="1969135"/>
                </a:lnTo>
                <a:lnTo>
                  <a:pt x="1214450" y="1961007"/>
                </a:lnTo>
                <a:lnTo>
                  <a:pt x="1214450" y="1969135"/>
                </a:lnTo>
                <a:lnTo>
                  <a:pt x="1212608" y="1972691"/>
                </a:lnTo>
                <a:lnTo>
                  <a:pt x="1233182" y="2046859"/>
                </a:lnTo>
                <a:lnTo>
                  <a:pt x="1262380" y="2114169"/>
                </a:lnTo>
                <a:lnTo>
                  <a:pt x="1298448" y="2171319"/>
                </a:lnTo>
                <a:lnTo>
                  <a:pt x="1340866" y="2218944"/>
                </a:lnTo>
                <a:lnTo>
                  <a:pt x="1388745" y="2257171"/>
                </a:lnTo>
                <a:lnTo>
                  <a:pt x="1441450" y="2286508"/>
                </a:lnTo>
                <a:lnTo>
                  <a:pt x="1498092" y="2307463"/>
                </a:lnTo>
                <a:lnTo>
                  <a:pt x="1557909" y="2320290"/>
                </a:lnTo>
                <a:lnTo>
                  <a:pt x="1620266" y="2325624"/>
                </a:lnTo>
                <a:lnTo>
                  <a:pt x="1652143" y="2325497"/>
                </a:lnTo>
                <a:lnTo>
                  <a:pt x="1716913" y="2320036"/>
                </a:lnTo>
                <a:lnTo>
                  <a:pt x="1782318" y="2307971"/>
                </a:lnTo>
                <a:lnTo>
                  <a:pt x="1847469" y="2289683"/>
                </a:lnTo>
                <a:lnTo>
                  <a:pt x="1911858" y="2265553"/>
                </a:lnTo>
                <a:lnTo>
                  <a:pt x="1974469" y="2236089"/>
                </a:lnTo>
                <a:lnTo>
                  <a:pt x="2034794" y="2201545"/>
                </a:lnTo>
                <a:lnTo>
                  <a:pt x="2092071" y="2162429"/>
                </a:lnTo>
                <a:lnTo>
                  <a:pt x="2145411" y="2119249"/>
                </a:lnTo>
                <a:lnTo>
                  <a:pt x="2194052" y="2072259"/>
                </a:lnTo>
                <a:lnTo>
                  <a:pt x="2237486" y="2021713"/>
                </a:lnTo>
                <a:lnTo>
                  <a:pt x="2274570" y="1968500"/>
                </a:lnTo>
                <a:lnTo>
                  <a:pt x="2278888" y="1961007"/>
                </a:lnTo>
                <a:lnTo>
                  <a:pt x="2290699" y="1940814"/>
                </a:lnTo>
                <a:lnTo>
                  <a:pt x="2317369" y="1883791"/>
                </a:lnTo>
                <a:lnTo>
                  <a:pt x="2335911" y="1824736"/>
                </a:lnTo>
                <a:lnTo>
                  <a:pt x="2345817" y="1764284"/>
                </a:lnTo>
                <a:lnTo>
                  <a:pt x="2347341" y="1733550"/>
                </a:lnTo>
                <a:lnTo>
                  <a:pt x="2346960" y="1724152"/>
                </a:lnTo>
                <a:lnTo>
                  <a:pt x="2342642" y="1671574"/>
                </a:lnTo>
                <a:lnTo>
                  <a:pt x="2327402" y="1608963"/>
                </a:lnTo>
                <a:lnTo>
                  <a:pt x="2300732" y="1546352"/>
                </a:lnTo>
                <a:lnTo>
                  <a:pt x="2326513" y="1573911"/>
                </a:lnTo>
                <a:lnTo>
                  <a:pt x="2356993" y="1590421"/>
                </a:lnTo>
                <a:lnTo>
                  <a:pt x="2391283" y="1597025"/>
                </a:lnTo>
                <a:lnTo>
                  <a:pt x="2428621" y="1594739"/>
                </a:lnTo>
                <a:lnTo>
                  <a:pt x="2467864" y="1584706"/>
                </a:lnTo>
                <a:lnTo>
                  <a:pt x="2508377" y="1567815"/>
                </a:lnTo>
                <a:lnTo>
                  <a:pt x="2547239" y="1546352"/>
                </a:lnTo>
                <a:lnTo>
                  <a:pt x="2589276" y="1518158"/>
                </a:lnTo>
                <a:lnTo>
                  <a:pt x="2628011" y="1487424"/>
                </a:lnTo>
                <a:lnTo>
                  <a:pt x="2664333" y="1454277"/>
                </a:lnTo>
                <a:lnTo>
                  <a:pt x="2697353" y="1419606"/>
                </a:lnTo>
                <a:lnTo>
                  <a:pt x="2726309" y="1384554"/>
                </a:lnTo>
                <a:lnTo>
                  <a:pt x="2750185" y="1350264"/>
                </a:lnTo>
                <a:lnTo>
                  <a:pt x="2779522" y="1287907"/>
                </a:lnTo>
                <a:lnTo>
                  <a:pt x="2790952" y="1233424"/>
                </a:lnTo>
                <a:lnTo>
                  <a:pt x="2795651" y="1181989"/>
                </a:lnTo>
                <a:lnTo>
                  <a:pt x="2793873" y="1133729"/>
                </a:lnTo>
                <a:lnTo>
                  <a:pt x="2786253" y="1088898"/>
                </a:lnTo>
                <a:lnTo>
                  <a:pt x="2772918" y="1047623"/>
                </a:lnTo>
                <a:lnTo>
                  <a:pt x="2754376" y="1010031"/>
                </a:lnTo>
                <a:lnTo>
                  <a:pt x="2730754" y="976249"/>
                </a:lnTo>
                <a:lnTo>
                  <a:pt x="2702560" y="946658"/>
                </a:lnTo>
                <a:lnTo>
                  <a:pt x="2670175" y="921131"/>
                </a:lnTo>
                <a:lnTo>
                  <a:pt x="2633853" y="900176"/>
                </a:lnTo>
                <a:lnTo>
                  <a:pt x="2594102" y="883666"/>
                </a:lnTo>
                <a:lnTo>
                  <a:pt x="2568321" y="876681"/>
                </a:lnTo>
                <a:lnTo>
                  <a:pt x="2560701" y="874522"/>
                </a:lnTo>
                <a:lnTo>
                  <a:pt x="2539365" y="876681"/>
                </a:lnTo>
                <a:lnTo>
                  <a:pt x="2505202" y="864997"/>
                </a:lnTo>
                <a:lnTo>
                  <a:pt x="2551049" y="871855"/>
                </a:lnTo>
                <a:lnTo>
                  <a:pt x="2560701" y="874522"/>
                </a:lnTo>
                <a:lnTo>
                  <a:pt x="2574036" y="873252"/>
                </a:lnTo>
                <a:lnTo>
                  <a:pt x="2591689" y="864997"/>
                </a:lnTo>
                <a:lnTo>
                  <a:pt x="2608580" y="857250"/>
                </a:lnTo>
                <a:lnTo>
                  <a:pt x="2642235" y="830707"/>
                </a:lnTo>
                <a:lnTo>
                  <a:pt x="2674366" y="795909"/>
                </a:lnTo>
                <a:lnTo>
                  <a:pt x="2704211" y="755269"/>
                </a:lnTo>
                <a:lnTo>
                  <a:pt x="2731135" y="710946"/>
                </a:lnTo>
                <a:lnTo>
                  <a:pt x="2754503" y="665099"/>
                </a:lnTo>
                <a:lnTo>
                  <a:pt x="2756535" y="660273"/>
                </a:lnTo>
                <a:lnTo>
                  <a:pt x="2773426" y="620268"/>
                </a:lnTo>
                <a:lnTo>
                  <a:pt x="2787396" y="578358"/>
                </a:lnTo>
                <a:lnTo>
                  <a:pt x="2795651" y="541909"/>
                </a:lnTo>
                <a:lnTo>
                  <a:pt x="2800731" y="489839"/>
                </a:lnTo>
                <a:close/>
              </a:path>
            </a:pathLst>
          </a:custGeom>
          <a:solidFill>
            <a:srgbClr val="FFFFFF">
              <a:alpha val="14509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g206a0b897f0_6_1249"/>
          <p:cNvSpPr txBox="1"/>
          <p:nvPr>
            <p:ph type="ctrTitle"/>
          </p:nvPr>
        </p:nvSpPr>
        <p:spPr>
          <a:xfrm>
            <a:off x="601344" y="704488"/>
            <a:ext cx="7941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g206a0b897f0_6_1249"/>
          <p:cNvSpPr txBox="1"/>
          <p:nvPr>
            <p:ph idx="1" type="subTitle"/>
          </p:nvPr>
        </p:nvSpPr>
        <p:spPr>
          <a:xfrm>
            <a:off x="588060" y="2948805"/>
            <a:ext cx="7968000" cy="13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g206a0b897f0_6_1249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g206a0b897f0_6_1249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g206a0b897f0_6_1249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206a0b897f0_6_12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796" y="404870"/>
            <a:ext cx="8572591" cy="424369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206a0b897f0_6_1258"/>
          <p:cNvSpPr/>
          <p:nvPr/>
        </p:nvSpPr>
        <p:spPr>
          <a:xfrm>
            <a:off x="323088" y="410972"/>
            <a:ext cx="8497570" cy="4175760"/>
          </a:xfrm>
          <a:custGeom>
            <a:rect b="b" l="l" r="r" t="t"/>
            <a:pathLst>
              <a:path extrusionOk="0" h="4175760" w="8497570">
                <a:moveTo>
                  <a:pt x="8497443" y="0"/>
                </a:moveTo>
                <a:lnTo>
                  <a:pt x="0" y="0"/>
                </a:lnTo>
                <a:lnTo>
                  <a:pt x="0" y="4175760"/>
                </a:lnTo>
                <a:lnTo>
                  <a:pt x="8497443" y="4175760"/>
                </a:lnTo>
                <a:lnTo>
                  <a:pt x="8497443" y="0"/>
                </a:lnTo>
                <a:close/>
              </a:path>
            </a:pathLst>
          </a:custGeom>
          <a:solidFill>
            <a:srgbClr val="2488A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g206a0b897f0_6_1258"/>
          <p:cNvSpPr txBox="1"/>
          <p:nvPr>
            <p:ph type="title"/>
          </p:nvPr>
        </p:nvSpPr>
        <p:spPr>
          <a:xfrm>
            <a:off x="1372615" y="882906"/>
            <a:ext cx="63987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g206a0b897f0_6_1258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g206a0b897f0_6_1258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g206a0b897f0_6_1258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06a0b897f0_6_1265"/>
          <p:cNvSpPr txBox="1"/>
          <p:nvPr>
            <p:ph type="title"/>
          </p:nvPr>
        </p:nvSpPr>
        <p:spPr>
          <a:xfrm>
            <a:off x="1372615" y="882906"/>
            <a:ext cx="63987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g206a0b897f0_6_1265"/>
          <p:cNvSpPr txBox="1"/>
          <p:nvPr>
            <p:ph idx="1" type="body"/>
          </p:nvPr>
        </p:nvSpPr>
        <p:spPr>
          <a:xfrm>
            <a:off x="457200" y="1183004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g206a0b897f0_6_1265"/>
          <p:cNvSpPr txBox="1"/>
          <p:nvPr>
            <p:ph idx="2" type="body"/>
          </p:nvPr>
        </p:nvSpPr>
        <p:spPr>
          <a:xfrm>
            <a:off x="4709160" y="1183004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206a0b897f0_6_1265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g206a0b897f0_6_126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g206a0b897f0_6_1265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b2a760684a_0_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9" name="Google Shape;59;g1b2a760684a_0_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2a760684a_0_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g1b2a760684a_0_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g1b2a760684a_0_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32.jpg"/><Relationship Id="rId5" Type="http://schemas.openxmlformats.org/officeDocument/2006/relationships/image" Target="../media/image27.jpg"/><Relationship Id="rId6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26.jpg"/><Relationship Id="rId5" Type="http://schemas.openxmlformats.org/officeDocument/2006/relationships/image" Target="../media/image21.jpg"/><Relationship Id="rId6" Type="http://schemas.openxmlformats.org/officeDocument/2006/relationships/image" Target="../media/image3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hyperlink" Target="http://bca.id/jsd2023" TargetMode="External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24.jpg"/><Relationship Id="rId5" Type="http://schemas.openxmlformats.org/officeDocument/2006/relationships/hyperlink" Target="http://bca.id/jsd2023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Relationship Id="rId4" Type="http://schemas.openxmlformats.org/officeDocument/2006/relationships/image" Target="../media/image11.jpg"/><Relationship Id="rId5" Type="http://schemas.openxmlformats.org/officeDocument/2006/relationships/hyperlink" Target="http://bca.id/jsd2023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Relationship Id="rId4" Type="http://schemas.openxmlformats.org/officeDocument/2006/relationships/image" Target="../media/image11.jpg"/><Relationship Id="rId5" Type="http://schemas.openxmlformats.org/officeDocument/2006/relationships/hyperlink" Target="http://bca.id/jsd2023" TargetMode="External"/><Relationship Id="rId6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Relationship Id="rId4" Type="http://schemas.openxmlformats.org/officeDocument/2006/relationships/hyperlink" Target="http://bca.id/jsd2023" TargetMode="External"/><Relationship Id="rId5" Type="http://schemas.openxmlformats.org/officeDocument/2006/relationships/image" Target="../media/image3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hyperlink" Target="http://bca.id/jsd2023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Relationship Id="rId4" Type="http://schemas.openxmlformats.org/officeDocument/2006/relationships/image" Target="../media/image12.png"/><Relationship Id="rId5" Type="http://schemas.openxmlformats.org/officeDocument/2006/relationships/hyperlink" Target="http://bca.id/jsd2023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Relationship Id="rId4" Type="http://schemas.openxmlformats.org/officeDocument/2006/relationships/hyperlink" Target="http://bca.id/jsd2023" TargetMode="External"/><Relationship Id="rId5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hyperlink" Target="https://www.instagram.com/jakartasneakerday/" TargetMode="External"/><Relationship Id="rId8" Type="http://schemas.openxmlformats.org/officeDocument/2006/relationships/hyperlink" Target="https://www.instagram.com/sneakers_dept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jpg"/><Relationship Id="rId4" Type="http://schemas.openxmlformats.org/officeDocument/2006/relationships/image" Target="../media/image25.jpg"/><Relationship Id="rId5" Type="http://schemas.openxmlformats.org/officeDocument/2006/relationships/image" Target="../media/image16.jpg"/><Relationship Id="rId6" Type="http://schemas.openxmlformats.org/officeDocument/2006/relationships/hyperlink" Target="https://www.instagram.com/jakartasneakerday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jpg"/><Relationship Id="rId4" Type="http://schemas.openxmlformats.org/officeDocument/2006/relationships/image" Target="../media/image29.jpg"/><Relationship Id="rId5" Type="http://schemas.openxmlformats.org/officeDocument/2006/relationships/image" Target="../media/image31.jpg"/><Relationship Id="rId6" Type="http://schemas.openxmlformats.org/officeDocument/2006/relationships/hyperlink" Target="https://www.instagram.com/jakartasneakerday/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Relationship Id="rId4" Type="http://schemas.openxmlformats.org/officeDocument/2006/relationships/image" Target="../media/image1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jpg"/><Relationship Id="rId4" Type="http://schemas.openxmlformats.org/officeDocument/2006/relationships/image" Target="../media/image2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jpg"/><Relationship Id="rId4" Type="http://schemas.openxmlformats.org/officeDocument/2006/relationships/image" Target="../media/image31.jpg"/><Relationship Id="rId5" Type="http://schemas.openxmlformats.org/officeDocument/2006/relationships/image" Target="../media/image2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jpg"/><Relationship Id="rId4" Type="http://schemas.openxmlformats.org/officeDocument/2006/relationships/image" Target="../media/image29.jpg"/><Relationship Id="rId5" Type="http://schemas.openxmlformats.org/officeDocument/2006/relationships/hyperlink" Target="http://bca.id/jsd2023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jpg"/><Relationship Id="rId4" Type="http://schemas.openxmlformats.org/officeDocument/2006/relationships/image" Target="../media/image22.jpg"/><Relationship Id="rId5" Type="http://schemas.openxmlformats.org/officeDocument/2006/relationships/image" Target="../media/image6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jpg"/><Relationship Id="rId4" Type="http://schemas.openxmlformats.org/officeDocument/2006/relationships/image" Target="../media/image22.jpg"/><Relationship Id="rId5" Type="http://schemas.openxmlformats.org/officeDocument/2006/relationships/image" Target="../media/image2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jpg"/><Relationship Id="rId4" Type="http://schemas.openxmlformats.org/officeDocument/2006/relationships/image" Target="../media/image40.png"/><Relationship Id="rId5" Type="http://schemas.openxmlformats.org/officeDocument/2006/relationships/hyperlink" Target="https://www.instagram.com/jakartasneakerday/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jpg"/><Relationship Id="rId4" Type="http://schemas.openxmlformats.org/officeDocument/2006/relationships/image" Target="../media/image44.png"/><Relationship Id="rId5" Type="http://schemas.openxmlformats.org/officeDocument/2006/relationships/image" Target="../media/image36.jpg"/><Relationship Id="rId6" Type="http://schemas.openxmlformats.org/officeDocument/2006/relationships/hyperlink" Target="https://www.instagram.com/jakartasneakerday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jpg"/><Relationship Id="rId4" Type="http://schemas.openxmlformats.org/officeDocument/2006/relationships/image" Target="../media/image39.jpg"/><Relationship Id="rId5" Type="http://schemas.openxmlformats.org/officeDocument/2006/relationships/image" Target="../media/image41.jpg"/><Relationship Id="rId6" Type="http://schemas.openxmlformats.org/officeDocument/2006/relationships/image" Target="../media/image35.jpg"/><Relationship Id="rId7" Type="http://schemas.openxmlformats.org/officeDocument/2006/relationships/hyperlink" Target="https://www.instagram.com/jakartasneakerday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jpg"/><Relationship Id="rId4" Type="http://schemas.openxmlformats.org/officeDocument/2006/relationships/image" Target="../media/image43.jpg"/><Relationship Id="rId5" Type="http://schemas.openxmlformats.org/officeDocument/2006/relationships/image" Target="../media/image71.jpg"/><Relationship Id="rId6" Type="http://schemas.openxmlformats.org/officeDocument/2006/relationships/image" Target="../media/image66.jpg"/><Relationship Id="rId7" Type="http://schemas.openxmlformats.org/officeDocument/2006/relationships/hyperlink" Target="https://www.instagram.com/jakartasneakerday/" TargetMode="External"/><Relationship Id="rId8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jpg"/><Relationship Id="rId4" Type="http://schemas.openxmlformats.org/officeDocument/2006/relationships/image" Target="../media/image66.jpg"/><Relationship Id="rId5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jpg"/></Relationships>
</file>

<file path=ppt/slides/_rels/slide46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instagram.com/jakartasneakerday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5" Type="http://schemas.openxmlformats.org/officeDocument/2006/relationships/image" Target="../media/image65.jpg"/><Relationship Id="rId6" Type="http://schemas.openxmlformats.org/officeDocument/2006/relationships/image" Target="../media/image46.png"/><Relationship Id="rId7" Type="http://schemas.openxmlformats.org/officeDocument/2006/relationships/image" Target="../media/image51.png"/><Relationship Id="rId8" Type="http://schemas.openxmlformats.org/officeDocument/2006/relationships/image" Target="../media/image4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jpg"/><Relationship Id="rId4" Type="http://schemas.openxmlformats.org/officeDocument/2006/relationships/hyperlink" Target="https://www.instagram.com/jakartasneakerday/" TargetMode="External"/><Relationship Id="rId9" Type="http://schemas.openxmlformats.org/officeDocument/2006/relationships/image" Target="../media/image69.png"/><Relationship Id="rId5" Type="http://schemas.openxmlformats.org/officeDocument/2006/relationships/image" Target="../media/image72.png"/><Relationship Id="rId6" Type="http://schemas.openxmlformats.org/officeDocument/2006/relationships/image" Target="../media/image45.png"/><Relationship Id="rId7" Type="http://schemas.openxmlformats.org/officeDocument/2006/relationships/image" Target="../media/image70.png"/><Relationship Id="rId8" Type="http://schemas.openxmlformats.org/officeDocument/2006/relationships/image" Target="../media/image4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jpg"/><Relationship Id="rId4" Type="http://schemas.openxmlformats.org/officeDocument/2006/relationships/hyperlink" Target="https://www.instagram.com/jakartasneakerday/" TargetMode="External"/><Relationship Id="rId5" Type="http://schemas.openxmlformats.org/officeDocument/2006/relationships/image" Target="../media/image7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jpg"/><Relationship Id="rId4" Type="http://schemas.openxmlformats.org/officeDocument/2006/relationships/image" Target="../media/image48.jpg"/><Relationship Id="rId5" Type="http://schemas.openxmlformats.org/officeDocument/2006/relationships/hyperlink" Target="https://www.instagram.com/vans.indo/" TargetMode="External"/><Relationship Id="rId6" Type="http://schemas.openxmlformats.org/officeDocument/2006/relationships/image" Target="../media/image53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jpg"/><Relationship Id="rId4" Type="http://schemas.openxmlformats.org/officeDocument/2006/relationships/hyperlink" Target="https://www.instagram.com/jakartasneakerday/" TargetMode="External"/><Relationship Id="rId5" Type="http://schemas.openxmlformats.org/officeDocument/2006/relationships/hyperlink" Target="https://www.instagram.com/jakartasneakerday/" TargetMode="External"/><Relationship Id="rId6" Type="http://schemas.openxmlformats.org/officeDocument/2006/relationships/image" Target="../media/image52.png"/><Relationship Id="rId7" Type="http://schemas.openxmlformats.org/officeDocument/2006/relationships/image" Target="../media/image7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jpg"/><Relationship Id="rId4" Type="http://schemas.openxmlformats.org/officeDocument/2006/relationships/hyperlink" Target="https://www.instagram.com/jakartasneakerday/" TargetMode="External"/><Relationship Id="rId5" Type="http://schemas.openxmlformats.org/officeDocument/2006/relationships/image" Target="../media/image54.png"/><Relationship Id="rId6" Type="http://schemas.openxmlformats.org/officeDocument/2006/relationships/image" Target="../media/image6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jpg"/><Relationship Id="rId4" Type="http://schemas.openxmlformats.org/officeDocument/2006/relationships/hyperlink" Target="https://www.instagram.com/jakartasneakerday/" TargetMode="External"/><Relationship Id="rId9" Type="http://schemas.openxmlformats.org/officeDocument/2006/relationships/image" Target="../media/image63.jpg"/><Relationship Id="rId5" Type="http://schemas.openxmlformats.org/officeDocument/2006/relationships/image" Target="../media/image56.jp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6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jpg"/><Relationship Id="rId4" Type="http://schemas.openxmlformats.org/officeDocument/2006/relationships/hyperlink" Target="https://www.instagram.com/jakartasneakerday/" TargetMode="External"/><Relationship Id="rId5" Type="http://schemas.openxmlformats.org/officeDocument/2006/relationships/image" Target="../media/image5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jpg"/><Relationship Id="rId4" Type="http://schemas.openxmlformats.org/officeDocument/2006/relationships/image" Target="../media/image64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.jpg"/><Relationship Id="rId4" Type="http://schemas.openxmlformats.org/officeDocument/2006/relationships/image" Target="../media/image59.png"/><Relationship Id="rId5" Type="http://schemas.openxmlformats.org/officeDocument/2006/relationships/hyperlink" Target="http://expo.bca.co.id/" TargetMode="Externa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jpg"/><Relationship Id="rId4" Type="http://schemas.openxmlformats.org/officeDocument/2006/relationships/image" Target="../media/image6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f98dab144_0_29"/>
          <p:cNvSpPr txBox="1"/>
          <p:nvPr/>
        </p:nvSpPr>
        <p:spPr>
          <a:xfrm>
            <a:off x="2567250" y="2748550"/>
            <a:ext cx="65037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JSD ON STAGE :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JSD TALKS</a:t>
            </a:r>
            <a:endParaRPr sz="4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0fe09acd52_1_24"/>
          <p:cNvSpPr txBox="1"/>
          <p:nvPr/>
        </p:nvSpPr>
        <p:spPr>
          <a:xfrm>
            <a:off x="0" y="0"/>
            <a:ext cx="348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JSD TALKS</a:t>
            </a:r>
            <a:endParaRPr b="1" i="0" sz="1400" u="none" cap="none" strike="noStrike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g20fe09acd52_1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250" y="1152413"/>
            <a:ext cx="2270900" cy="283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0fe09acd52_1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6550" y="1152412"/>
            <a:ext cx="2270900" cy="283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0fe09acd52_1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4850" y="1152425"/>
            <a:ext cx="2270900" cy="2838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0fe00b0d52_1_4"/>
          <p:cNvSpPr txBox="1"/>
          <p:nvPr/>
        </p:nvSpPr>
        <p:spPr>
          <a:xfrm>
            <a:off x="0" y="0"/>
            <a:ext cx="348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JSD TALKS</a:t>
            </a:r>
            <a:endParaRPr b="1" i="0" sz="1400" u="none" cap="none" strike="noStrike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g20fe00b0d52_1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447" y="1152452"/>
            <a:ext cx="2270900" cy="283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0fe00b0d52_1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6550" y="1152449"/>
            <a:ext cx="2270900" cy="283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0fe00b0d52_1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4650" y="1152450"/>
            <a:ext cx="2270900" cy="2838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0f98dab144_0_33"/>
          <p:cNvSpPr txBox="1"/>
          <p:nvPr/>
        </p:nvSpPr>
        <p:spPr>
          <a:xfrm>
            <a:off x="2567250" y="2748550"/>
            <a:ext cx="65037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JSD ON STAGE :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JSD PERFORMANCE</a:t>
            </a:r>
            <a:endParaRPr sz="4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0f98dab144_0_37"/>
          <p:cNvSpPr txBox="1"/>
          <p:nvPr/>
        </p:nvSpPr>
        <p:spPr>
          <a:xfrm>
            <a:off x="0" y="0"/>
            <a:ext cx="348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JSD PERFORMANCE</a:t>
            </a:r>
            <a:endParaRPr b="1" i="0" sz="1400" u="none" cap="none" strike="noStrike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0" name="Google Shape;170;g20f98dab144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863" y="1087600"/>
            <a:ext cx="1896526" cy="23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0f98dab144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1112" y="1087551"/>
            <a:ext cx="1896526" cy="237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0f98dab144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6362" y="1087588"/>
            <a:ext cx="1896526" cy="237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0f98dab144_0_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1613" y="1087600"/>
            <a:ext cx="1896526" cy="237061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20f98dab144_0_37"/>
          <p:cNvSpPr/>
          <p:nvPr/>
        </p:nvSpPr>
        <p:spPr>
          <a:xfrm>
            <a:off x="978988" y="3566075"/>
            <a:ext cx="1350300" cy="553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DAY 1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75" name="Google Shape;175;g20f98dab144_0_37"/>
          <p:cNvSpPr/>
          <p:nvPr/>
        </p:nvSpPr>
        <p:spPr>
          <a:xfrm>
            <a:off x="2924225" y="3566075"/>
            <a:ext cx="1350300" cy="553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DAY 2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76" name="Google Shape;176;g20f98dab144_0_37"/>
          <p:cNvSpPr/>
          <p:nvPr/>
        </p:nvSpPr>
        <p:spPr>
          <a:xfrm>
            <a:off x="4869438" y="3566075"/>
            <a:ext cx="1350300" cy="553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DAY 3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77" name="Google Shape;177;g20f98dab144_0_37"/>
          <p:cNvSpPr/>
          <p:nvPr/>
        </p:nvSpPr>
        <p:spPr>
          <a:xfrm>
            <a:off x="6814663" y="3566075"/>
            <a:ext cx="1350300" cy="553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DAY 4</a:t>
            </a:r>
            <a:endParaRPr b="1"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0c71617791_0_8"/>
          <p:cNvSpPr txBox="1"/>
          <p:nvPr/>
        </p:nvSpPr>
        <p:spPr>
          <a:xfrm>
            <a:off x="2900520" y="2748549"/>
            <a:ext cx="61704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BCA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SHOPPING PROMO</a:t>
            </a:r>
            <a:endParaRPr b="0" i="0" sz="6000" u="none" cap="none" strike="noStrike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c94fac7b2_1_14"/>
          <p:cNvSpPr txBox="1"/>
          <p:nvPr/>
        </p:nvSpPr>
        <p:spPr>
          <a:xfrm>
            <a:off x="0" y="0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BCA</a:t>
            </a:r>
            <a:endParaRPr b="1" i="0" sz="1400" u="none" cap="none" strike="noStrike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g20c94fac7b2_1_14"/>
          <p:cNvSpPr txBox="1"/>
          <p:nvPr/>
        </p:nvSpPr>
        <p:spPr>
          <a:xfrm>
            <a:off x="31482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bca.id/jsd2023</a:t>
            </a:r>
            <a:endParaRPr i="1" sz="1200">
              <a:highlight>
                <a:schemeClr val="lt1"/>
              </a:highlight>
            </a:endParaRPr>
          </a:p>
        </p:txBody>
      </p:sp>
      <p:pic>
        <p:nvPicPr>
          <p:cNvPr id="189" name="Google Shape;189;g20c94fac7b2_1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150" y="1027750"/>
            <a:ext cx="2470400" cy="3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0c94fac7b2_1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6800" y="1027750"/>
            <a:ext cx="2470400" cy="3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0c94fac7b2_1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0450" y="1027750"/>
            <a:ext cx="2470400" cy="30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0f82b47e93_1_69"/>
          <p:cNvSpPr txBox="1"/>
          <p:nvPr/>
        </p:nvSpPr>
        <p:spPr>
          <a:xfrm>
            <a:off x="0" y="0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BCA</a:t>
            </a:r>
            <a:endParaRPr b="1" i="0" sz="1400" u="none" cap="none" strike="noStrike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g20f82b47e93_1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9200" y="1105925"/>
            <a:ext cx="5261500" cy="3505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20f82b47e93_1_69"/>
          <p:cNvSpPr txBox="1"/>
          <p:nvPr/>
        </p:nvSpPr>
        <p:spPr>
          <a:xfrm>
            <a:off x="-509400" y="27960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bca.id/jsd2023</a:t>
            </a:r>
            <a:endParaRPr i="1" sz="1200">
              <a:highlight>
                <a:schemeClr val="lt1"/>
              </a:highlight>
            </a:endParaRPr>
          </a:p>
        </p:txBody>
      </p:sp>
      <p:sp>
        <p:nvSpPr>
          <p:cNvPr id="199" name="Google Shape;199;g20f82b47e93_1_69"/>
          <p:cNvSpPr txBox="1"/>
          <p:nvPr/>
        </p:nvSpPr>
        <p:spPr>
          <a:xfrm>
            <a:off x="76200" y="1676400"/>
            <a:ext cx="30000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BENTUK</a:t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VOUCHER</a:t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DISCOUNT</a:t>
            </a:r>
            <a:endParaRPr b="1"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0c71617791_0_98"/>
          <p:cNvSpPr txBox="1"/>
          <p:nvPr/>
        </p:nvSpPr>
        <p:spPr>
          <a:xfrm>
            <a:off x="0" y="0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BCA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g20c71617791_0_98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206" name="Google Shape;206;g20c71617791_0_98"/>
          <p:cNvSpPr/>
          <p:nvPr/>
        </p:nvSpPr>
        <p:spPr>
          <a:xfrm>
            <a:off x="1200850" y="1113400"/>
            <a:ext cx="4511100" cy="3277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</a:rPr>
              <a:t>CICILAN BCA 0%</a:t>
            </a:r>
            <a:endParaRPr b="1" sz="3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Khusus untuk pembayaran menggunakan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Kartu Kredit BCA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Berlaku untuk minimal transaksi Rp500.000,-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Berlaku untuk tenor 3 dan 6 bulan</a:t>
            </a:r>
            <a:endParaRPr sz="3050">
              <a:solidFill>
                <a:schemeClr val="lt1"/>
              </a:solidFill>
            </a:endParaRPr>
          </a:p>
        </p:txBody>
      </p:sp>
      <p:pic>
        <p:nvPicPr>
          <p:cNvPr id="207" name="Google Shape;207;g20c71617791_0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4200" y="1113400"/>
            <a:ext cx="2456295" cy="32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0c71617791_0_98"/>
          <p:cNvSpPr txBox="1"/>
          <p:nvPr/>
        </p:nvSpPr>
        <p:spPr>
          <a:xfrm>
            <a:off x="2454900" y="446572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bca.id/jsd2023</a:t>
            </a:r>
            <a:endParaRPr i="1" sz="12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0fe09acd52_1_0"/>
          <p:cNvSpPr txBox="1"/>
          <p:nvPr/>
        </p:nvSpPr>
        <p:spPr>
          <a:xfrm>
            <a:off x="0" y="0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BCA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g20fe09acd52_1_0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215" name="Google Shape;215;g20fe09acd52_1_0"/>
          <p:cNvSpPr/>
          <p:nvPr/>
        </p:nvSpPr>
        <p:spPr>
          <a:xfrm>
            <a:off x="1200850" y="1113400"/>
            <a:ext cx="4511100" cy="3277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FLAZZ BCA</a:t>
            </a:r>
            <a:endParaRPr b="1" sz="32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JSD 2023</a:t>
            </a:r>
            <a:endParaRPr b="1" sz="32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SPECIAL EDITION</a:t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3 different kind of Flazz BCA “JSD 2023 Special Edition”. Available only at BCA Booth at Hall 1, 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BCA JSD Solebration 2023. Limited quantities.</a:t>
            </a:r>
            <a:endParaRPr b="1" sz="3200">
              <a:solidFill>
                <a:schemeClr val="lt1"/>
              </a:solidFill>
            </a:endParaRPr>
          </a:p>
        </p:txBody>
      </p:sp>
      <p:pic>
        <p:nvPicPr>
          <p:cNvPr id="216" name="Google Shape;216;g20fe09acd52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1950" y="1113400"/>
            <a:ext cx="2456295" cy="32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0fe09acd52_1_0"/>
          <p:cNvSpPr txBox="1"/>
          <p:nvPr/>
        </p:nvSpPr>
        <p:spPr>
          <a:xfrm>
            <a:off x="2454900" y="446572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bca.id/jsd2023</a:t>
            </a:r>
            <a:endParaRPr i="1" sz="1200">
              <a:highlight>
                <a:schemeClr val="lt1"/>
              </a:highlight>
            </a:endParaRPr>
          </a:p>
        </p:txBody>
      </p:sp>
      <p:pic>
        <p:nvPicPr>
          <p:cNvPr id="218" name="Google Shape;218;g20fe09acd52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5650" y="1105012"/>
            <a:ext cx="2468876" cy="329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33313d044_3_68"/>
          <p:cNvSpPr txBox="1"/>
          <p:nvPr/>
        </p:nvSpPr>
        <p:spPr>
          <a:xfrm>
            <a:off x="1601400" y="1017750"/>
            <a:ext cx="69315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ATTENTION: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JSD 2023 IS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i="1" lang="en" sz="6000">
                <a:solidFill>
                  <a:srgbClr val="FF9900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A FREE ENTRY</a:t>
            </a:r>
            <a:r>
              <a:rPr lang="en" sz="6000">
                <a:solidFill>
                  <a:srgbClr val="FF0000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EVENT.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0fe09acd52_1_9"/>
          <p:cNvSpPr txBox="1"/>
          <p:nvPr/>
        </p:nvSpPr>
        <p:spPr>
          <a:xfrm>
            <a:off x="0" y="0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BCA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g20fe09acd52_1_9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225" name="Google Shape;225;g20fe09acd52_1_9"/>
          <p:cNvSpPr/>
          <p:nvPr/>
        </p:nvSpPr>
        <p:spPr>
          <a:xfrm>
            <a:off x="1200850" y="1113400"/>
            <a:ext cx="4511100" cy="3277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BCA</a:t>
            </a:r>
            <a:endParaRPr b="1" sz="32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EXTRA DISCOUNT</a:t>
            </a:r>
            <a:endParaRPr b="1" sz="32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JSD MERCH</a:t>
            </a:r>
            <a:endParaRPr b="1" sz="32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Dapatkan diskon 10% untuk pembelian semua JSD Official Merchandise dengan pembayaran menggunakan produk BCA.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226" name="Google Shape;226;g20fe09acd52_1_9"/>
          <p:cNvSpPr txBox="1"/>
          <p:nvPr/>
        </p:nvSpPr>
        <p:spPr>
          <a:xfrm>
            <a:off x="2454900" y="446572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bca.id/jsd2023</a:t>
            </a:r>
            <a:endParaRPr i="1" sz="1200">
              <a:highlight>
                <a:schemeClr val="lt1"/>
              </a:highlight>
            </a:endParaRPr>
          </a:p>
        </p:txBody>
      </p:sp>
      <p:pic>
        <p:nvPicPr>
          <p:cNvPr id="227" name="Google Shape;227;g20fe09acd52_1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4225" y="1113400"/>
            <a:ext cx="2456301" cy="32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0c94fac7b2_1_27"/>
          <p:cNvSpPr txBox="1"/>
          <p:nvPr/>
        </p:nvSpPr>
        <p:spPr>
          <a:xfrm>
            <a:off x="2900520" y="2748549"/>
            <a:ext cx="61704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PROGRAM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BCA </a:t>
            </a: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EXPOVERSARY 2023</a:t>
            </a:r>
            <a:endParaRPr sz="4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f33313d044_3_38"/>
          <p:cNvSpPr txBox="1"/>
          <p:nvPr/>
        </p:nvSpPr>
        <p:spPr>
          <a:xfrm>
            <a:off x="0" y="0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BCA EXPOVERSARY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g1f33313d044_3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5713" y="1017925"/>
            <a:ext cx="5832576" cy="328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1f33313d044_3_38"/>
          <p:cNvSpPr txBox="1"/>
          <p:nvPr/>
        </p:nvSpPr>
        <p:spPr>
          <a:xfrm>
            <a:off x="31482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bca.id/jsd2023</a:t>
            </a:r>
            <a:endParaRPr i="1" sz="1200">
              <a:highlight>
                <a:schemeClr val="lt1"/>
              </a:highlight>
            </a:endParaRPr>
          </a:p>
        </p:txBody>
      </p:sp>
      <p:sp>
        <p:nvSpPr>
          <p:cNvPr id="240" name="Google Shape;240;g1f33313d044_3_38"/>
          <p:cNvSpPr txBox="1"/>
          <p:nvPr/>
        </p:nvSpPr>
        <p:spPr>
          <a:xfrm>
            <a:off x="2220075" y="2130200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33313d044_3_48"/>
          <p:cNvSpPr txBox="1"/>
          <p:nvPr/>
        </p:nvSpPr>
        <p:spPr>
          <a:xfrm>
            <a:off x="0" y="0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BCA EXPOVERSARY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6" name="Google Shape;246;g1f33313d044_3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675" y="1028325"/>
            <a:ext cx="5930650" cy="333598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f33313d044_3_48"/>
          <p:cNvSpPr txBox="1"/>
          <p:nvPr/>
        </p:nvSpPr>
        <p:spPr>
          <a:xfrm>
            <a:off x="31482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bca.id/jsd2023</a:t>
            </a:r>
            <a:endParaRPr i="1" sz="12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0c94fac7b2_1_31"/>
          <p:cNvSpPr txBox="1"/>
          <p:nvPr/>
        </p:nvSpPr>
        <p:spPr>
          <a:xfrm>
            <a:off x="2900520" y="2748549"/>
            <a:ext cx="61704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BLU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CASHBACK PROMO</a:t>
            </a:r>
            <a:endParaRPr b="0" i="0" sz="4000" u="none" cap="none" strike="noStrike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0c71617791_0_120"/>
          <p:cNvSpPr txBox="1"/>
          <p:nvPr/>
        </p:nvSpPr>
        <p:spPr>
          <a:xfrm>
            <a:off x="0" y="76200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BLU</a:t>
            </a:r>
            <a:endParaRPr b="1" i="0" sz="1400" u="none" cap="none" strike="noStrike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g20c71617791_0_120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259" name="Google Shape;259;g20c71617791_0_120"/>
          <p:cNvSpPr/>
          <p:nvPr/>
        </p:nvSpPr>
        <p:spPr>
          <a:xfrm>
            <a:off x="950700" y="1265800"/>
            <a:ext cx="4801800" cy="284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CASHBACK</a:t>
            </a:r>
            <a:endParaRPr b="1" sz="3200">
              <a:solidFill>
                <a:schemeClr val="lt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Rp </a:t>
            </a:r>
            <a:r>
              <a:rPr b="1" lang="en" sz="3200">
                <a:solidFill>
                  <a:schemeClr val="lt1"/>
                </a:solidFill>
              </a:rPr>
              <a:t>250.000 </a:t>
            </a:r>
            <a:endParaRPr b="1" sz="275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Minimal Transaksi Rp 1.000.000 </a:t>
            </a:r>
            <a:r>
              <a:rPr lang="en" sz="1200">
                <a:solidFill>
                  <a:schemeClr val="lt1"/>
                </a:solidFill>
                <a:highlight>
                  <a:srgbClr val="FF0000"/>
                </a:highlight>
              </a:rPr>
              <a:t>menggunakan BLU</a:t>
            </a:r>
            <a:r>
              <a:rPr lang="en" sz="1200">
                <a:solidFill>
                  <a:schemeClr val="lt1"/>
                </a:solidFill>
              </a:rPr>
              <a:t> akan mendapatkan cashback 25% dengan nilai maksimal Rp 250.000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Hanya berlaku untuk 160 Transaksi Pertama/hari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Hanya berlaku untuk 1x/user/hari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260" name="Google Shape;260;g20c71617791_0_120"/>
          <p:cNvSpPr txBox="1"/>
          <p:nvPr/>
        </p:nvSpPr>
        <p:spPr>
          <a:xfrm>
            <a:off x="31482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bca.id/jsd2023</a:t>
            </a:r>
            <a:endParaRPr i="1" sz="1200">
              <a:highlight>
                <a:schemeClr val="lt1"/>
              </a:highlight>
            </a:endParaRPr>
          </a:p>
        </p:txBody>
      </p:sp>
      <p:pic>
        <p:nvPicPr>
          <p:cNvPr id="261" name="Google Shape;261;g20c71617791_0_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4065" y="1265800"/>
            <a:ext cx="2277361" cy="284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0c71617791_0_193"/>
          <p:cNvSpPr txBox="1"/>
          <p:nvPr/>
        </p:nvSpPr>
        <p:spPr>
          <a:xfrm>
            <a:off x="2139200" y="2748550"/>
            <a:ext cx="69315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STEAL DEAL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POWERED BY SNEAKERS DEPT</a:t>
            </a:r>
            <a:endParaRPr sz="4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"/>
          <p:cNvSpPr txBox="1"/>
          <p:nvPr/>
        </p:nvSpPr>
        <p:spPr>
          <a:xfrm>
            <a:off x="0" y="0"/>
            <a:ext cx="348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JSD STEAL DEAL </a:t>
            </a:r>
            <a:b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POWERED BY SNEAKERS DEPT</a:t>
            </a:r>
            <a:endParaRPr b="1" i="0" sz="1400" u="none" cap="none" strike="noStrike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2" name="Google Shape;27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9938" y="1121450"/>
            <a:ext cx="2442401" cy="305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0800" y="1121473"/>
            <a:ext cx="2442401" cy="305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663" y="1121451"/>
            <a:ext cx="2442401" cy="305297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"/>
          <p:cNvSpPr txBox="1"/>
          <p:nvPr/>
        </p:nvSpPr>
        <p:spPr>
          <a:xfrm>
            <a:off x="2291675" y="4472475"/>
            <a:ext cx="599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@jakartasneakerday</a:t>
            </a:r>
            <a:r>
              <a:rPr i="1" lang="en" sz="1200">
                <a:solidFill>
                  <a:schemeClr val="accent1"/>
                </a:solidFill>
                <a:highlight>
                  <a:schemeClr val="lt1"/>
                </a:highlight>
              </a:rPr>
              <a:t> &amp;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8"/>
              </a:rPr>
              <a:t>@sneakers_dept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0c71617791_0_12"/>
          <p:cNvSpPr txBox="1"/>
          <p:nvPr/>
        </p:nvSpPr>
        <p:spPr>
          <a:xfrm>
            <a:off x="2900520" y="2748549"/>
            <a:ext cx="61704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RAFFLE </a:t>
            </a:r>
            <a:endParaRPr b="0" i="0" sz="6000" u="none" cap="none" strike="noStrike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0c71617791_0_145"/>
          <p:cNvSpPr txBox="1"/>
          <p:nvPr/>
        </p:nvSpPr>
        <p:spPr>
          <a:xfrm>
            <a:off x="0" y="0"/>
            <a:ext cx="230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RAFFLE TICKET JSD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6" name="Google Shape;286;g20c71617791_0_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9738" y="1699350"/>
            <a:ext cx="3489548" cy="174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0c71617791_0_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788" y="1699338"/>
            <a:ext cx="3898547" cy="174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20c71617791_0_145"/>
          <p:cNvSpPr/>
          <p:nvPr/>
        </p:nvSpPr>
        <p:spPr>
          <a:xfrm>
            <a:off x="1547587" y="3655450"/>
            <a:ext cx="2199900" cy="276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PRE-EVENT CATEGORY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89" name="Google Shape;289;g20c71617791_0_145"/>
          <p:cNvSpPr/>
          <p:nvPr/>
        </p:nvSpPr>
        <p:spPr>
          <a:xfrm>
            <a:off x="5573412" y="3655450"/>
            <a:ext cx="1969200" cy="276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GENERAL</a:t>
            </a:r>
            <a:r>
              <a:rPr lang="en" sz="1100">
                <a:solidFill>
                  <a:schemeClr val="lt1"/>
                </a:solidFill>
              </a:rPr>
              <a:t> CATEGORY</a:t>
            </a:r>
            <a:endParaRPr/>
          </a:p>
        </p:txBody>
      </p:sp>
      <p:sp>
        <p:nvSpPr>
          <p:cNvPr id="290" name="Google Shape;290;g20c71617791_0_145"/>
          <p:cNvSpPr txBox="1"/>
          <p:nvPr/>
        </p:nvSpPr>
        <p:spPr>
          <a:xfrm>
            <a:off x="31482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6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0c71617791_0_0"/>
          <p:cNvSpPr txBox="1"/>
          <p:nvPr/>
        </p:nvSpPr>
        <p:spPr>
          <a:xfrm>
            <a:off x="2900520" y="2748549"/>
            <a:ext cx="61704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LAYOUT</a:t>
            </a:r>
            <a:endParaRPr b="0" i="0" sz="6000" u="none" cap="none" strike="noStrike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0f82b47e93_1_121"/>
          <p:cNvSpPr txBox="1"/>
          <p:nvPr/>
        </p:nvSpPr>
        <p:spPr>
          <a:xfrm>
            <a:off x="0" y="0"/>
            <a:ext cx="230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RAFFLE TICKET JSD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6" name="Google Shape;296;g20f82b47e93_1_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0" y="1657261"/>
            <a:ext cx="3658000" cy="18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0f82b47e93_1_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740" y="1657240"/>
            <a:ext cx="3658000" cy="18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0f82b47e93_1_121"/>
          <p:cNvSpPr/>
          <p:nvPr/>
        </p:nvSpPr>
        <p:spPr>
          <a:xfrm>
            <a:off x="1493150" y="3797025"/>
            <a:ext cx="1969200" cy="276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JSD X MAXDECAL CATEGORY</a:t>
            </a:r>
            <a:endParaRPr sz="1200"/>
          </a:p>
        </p:txBody>
      </p:sp>
      <p:sp>
        <p:nvSpPr>
          <p:cNvPr id="299" name="Google Shape;299;g20f82b47e93_1_121"/>
          <p:cNvSpPr/>
          <p:nvPr/>
        </p:nvSpPr>
        <p:spPr>
          <a:xfrm>
            <a:off x="5572800" y="3797025"/>
            <a:ext cx="1969200" cy="276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lt1"/>
                </a:solidFill>
              </a:rPr>
              <a:t>BCA EXPOVERSARY CATEGORY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300" name="Google Shape;300;g20f82b47e93_1_121"/>
          <p:cNvSpPr txBox="1"/>
          <p:nvPr/>
        </p:nvSpPr>
        <p:spPr>
          <a:xfrm>
            <a:off x="31482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6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0c71617791_0_157"/>
          <p:cNvSpPr txBox="1"/>
          <p:nvPr/>
        </p:nvSpPr>
        <p:spPr>
          <a:xfrm>
            <a:off x="0" y="0"/>
            <a:ext cx="230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RAFFLE TICKET JSD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PRE-EVENT CATEGORY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g20c71617791_0_157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307" name="Google Shape;307;g20c71617791_0_157"/>
          <p:cNvSpPr/>
          <p:nvPr/>
        </p:nvSpPr>
        <p:spPr>
          <a:xfrm>
            <a:off x="959500" y="1004425"/>
            <a:ext cx="4421700" cy="3309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500">
                <a:solidFill>
                  <a:schemeClr val="lt1"/>
                </a:solidFill>
              </a:rPr>
              <a:t>RAFFLE</a:t>
            </a:r>
            <a:endParaRPr b="1" sz="2500">
              <a:solidFill>
                <a:schemeClr val="lt1"/>
              </a:solidFill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2300">
                <a:solidFill>
                  <a:schemeClr val="lt1"/>
                </a:solidFill>
              </a:rPr>
              <a:t>PRE - EVENT </a:t>
            </a:r>
            <a:r>
              <a:rPr b="1" lang="en" sz="2300">
                <a:solidFill>
                  <a:schemeClr val="lt1"/>
                </a:solidFill>
              </a:rPr>
              <a:t>CATEGORY</a:t>
            </a:r>
            <a:endParaRPr b="1"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5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50">
              <a:solidFill>
                <a:schemeClr val="lt1"/>
              </a:solidFill>
            </a:endParaRPr>
          </a:p>
          <a:p>
            <a:pPr indent="-301625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-"/>
            </a:pPr>
            <a:r>
              <a:rPr lang="en" sz="1200">
                <a:solidFill>
                  <a:schemeClr val="lt1"/>
                </a:solidFill>
              </a:rPr>
              <a:t>Raffle Pre-Event Category adalah jenis Raffle Ticket yang hanya bisa didapatkan dengan berinteraksi pada aktivitas dan </a:t>
            </a:r>
            <a:r>
              <a:rPr i="1" lang="en" sz="1200">
                <a:solidFill>
                  <a:schemeClr val="lt1"/>
                </a:solidFill>
              </a:rPr>
              <a:t>event-event </a:t>
            </a:r>
            <a:r>
              <a:rPr lang="en" sz="1200">
                <a:solidFill>
                  <a:schemeClr val="lt1"/>
                </a:solidFill>
              </a:rPr>
              <a:t>sebelum (</a:t>
            </a:r>
            <a:r>
              <a:rPr i="1" lang="en" sz="1200">
                <a:solidFill>
                  <a:schemeClr val="lt1"/>
                </a:solidFill>
              </a:rPr>
              <a:t>Road To</a:t>
            </a:r>
            <a:r>
              <a:rPr lang="en" sz="1200">
                <a:solidFill>
                  <a:schemeClr val="lt1"/>
                </a:solidFill>
              </a:rPr>
              <a:t>) BCA JSD Solebration 2023.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Pemegang Raffle Ticket Pre-Event Category hanya berkesempatan untuk mendapatkan item - item Raffle khusus Pre-Event Category. 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308" name="Google Shape;308;g20c71617791_0_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4200" y="1651850"/>
            <a:ext cx="2740800" cy="122662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20c71617791_0_157"/>
          <p:cNvSpPr txBox="1"/>
          <p:nvPr/>
        </p:nvSpPr>
        <p:spPr>
          <a:xfrm>
            <a:off x="5381300" y="1246600"/>
            <a:ext cx="3000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BENTUK RAFFLE TICKET:</a:t>
            </a:r>
            <a:endParaRPr sz="1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0fe00b0d52_1_22"/>
          <p:cNvSpPr txBox="1"/>
          <p:nvPr/>
        </p:nvSpPr>
        <p:spPr>
          <a:xfrm>
            <a:off x="0" y="0"/>
            <a:ext cx="230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RAFFLE TICKET JSD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GENERAL CATEGORY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5" name="Google Shape;315;g20fe00b0d52_1_22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316" name="Google Shape;316;g20fe00b0d52_1_22"/>
          <p:cNvSpPr/>
          <p:nvPr/>
        </p:nvSpPr>
        <p:spPr>
          <a:xfrm>
            <a:off x="959500" y="1004425"/>
            <a:ext cx="4462500" cy="3309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</a:rPr>
              <a:t>HOW TO GET:</a:t>
            </a:r>
            <a:endParaRPr b="1" sz="26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CARA 1 : </a:t>
            </a:r>
            <a:endParaRPr b="1" sz="900">
              <a:solidFill>
                <a:schemeClr val="lt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-"/>
            </a:pPr>
            <a:r>
              <a:rPr lang="en" sz="900">
                <a:solidFill>
                  <a:schemeClr val="lt1"/>
                </a:solidFill>
              </a:rPr>
              <a:t>Berbelanja di tenant BCA JSD Solebration 2023 dan memperlihatkan struk belanja di JSD Information &amp; Redemption Booth di Hall 1, ICE, BSD City.</a:t>
            </a:r>
            <a:endParaRPr sz="900">
              <a:solidFill>
                <a:schemeClr val="lt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-"/>
            </a:pPr>
            <a:r>
              <a:rPr lang="en" sz="900">
                <a:solidFill>
                  <a:schemeClr val="lt1"/>
                </a:solidFill>
              </a:rPr>
              <a:t>Jumlah Raffle Ticket yang bisa kamu dapatkan berdasarkan nilai belanja : </a:t>
            </a:r>
            <a:endParaRPr sz="900">
              <a:solidFill>
                <a:schemeClr val="lt1"/>
              </a:solidFill>
            </a:endParaRPr>
          </a:p>
          <a:p>
            <a:pPr indent="-2286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-	Rp 30.000 - Rp 2.000.000             :         1	Raffle Ticket</a:t>
            </a:r>
            <a:endParaRPr sz="900">
              <a:solidFill>
                <a:schemeClr val="lt1"/>
              </a:solidFill>
            </a:endParaRPr>
          </a:p>
          <a:p>
            <a:pPr indent="-2286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-	Rp 2.000.001 - Rp 3.000.000        :         2	Raffle Tickets</a:t>
            </a:r>
            <a:endParaRPr sz="900">
              <a:solidFill>
                <a:schemeClr val="lt1"/>
              </a:solidFill>
            </a:endParaRPr>
          </a:p>
          <a:p>
            <a:pPr indent="-2286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-	Rp 3.000.001 - Rp 4.000.000        :         3	Raffle Tickets</a:t>
            </a:r>
            <a:endParaRPr sz="900">
              <a:solidFill>
                <a:schemeClr val="lt1"/>
              </a:solidFill>
            </a:endParaRPr>
          </a:p>
          <a:p>
            <a:pPr indent="-2286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-	Rp 4.000.001 - Rp 5.000.000        :         4	Raffle Tickets</a:t>
            </a:r>
            <a:endParaRPr sz="900">
              <a:solidFill>
                <a:schemeClr val="lt1"/>
              </a:solidFill>
            </a:endParaRPr>
          </a:p>
          <a:p>
            <a:pPr indent="-2286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-	Above Rp 5.000.000                      :         5	Raffle Tickets</a:t>
            </a:r>
            <a:endParaRPr sz="9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CARA 2 : </a:t>
            </a:r>
            <a:endParaRPr b="1" sz="900">
              <a:solidFill>
                <a:schemeClr val="lt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-"/>
            </a:pPr>
            <a:r>
              <a:rPr lang="en" sz="900">
                <a:solidFill>
                  <a:schemeClr val="lt1"/>
                </a:solidFill>
              </a:rPr>
              <a:t>Berpartisipasi dan memenangi Fun Challenge di JSD Social Park.</a:t>
            </a:r>
            <a:endParaRPr sz="9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CARA 3 : </a:t>
            </a:r>
            <a:endParaRPr b="1" sz="900">
              <a:solidFill>
                <a:schemeClr val="lt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-"/>
            </a:pPr>
            <a:r>
              <a:rPr lang="en" sz="900">
                <a:solidFill>
                  <a:schemeClr val="lt1"/>
                </a:solidFill>
              </a:rPr>
              <a:t>Kunjungi booth Throw n Win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317" name="Google Shape;317;g20fe00b0d52_1_22"/>
          <p:cNvSpPr txBox="1"/>
          <p:nvPr/>
        </p:nvSpPr>
        <p:spPr>
          <a:xfrm>
            <a:off x="5381300" y="1246600"/>
            <a:ext cx="3000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BENTUK RAFFLE TICKET:</a:t>
            </a:r>
            <a:endParaRPr sz="1200"/>
          </a:p>
        </p:txBody>
      </p:sp>
      <p:pic>
        <p:nvPicPr>
          <p:cNvPr id="318" name="Google Shape;318;g20fe00b0d52_1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900" y="1705776"/>
            <a:ext cx="2740800" cy="137041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20fe00b0d52_1_22"/>
          <p:cNvSpPr/>
          <p:nvPr/>
        </p:nvSpPr>
        <p:spPr>
          <a:xfrm>
            <a:off x="5510900" y="3134625"/>
            <a:ext cx="2740800" cy="117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50"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Raffle General Category adalah jenis Raffle Ticket yang bisa didapatkan dengan 3 cara: (1) berbelanja di tenant BCA JSD Solebration 2023 dan memperlihatkan struk belanja di JSD Information &amp; Redemption Booth di Hall 1; (2) Berpartisipasi dan memenangi Fun Challenge di area JSD Social Park (3) Mengunjungi booth Throw N Win.</a:t>
            </a:r>
            <a:endParaRPr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0fe00b0d52_1_33"/>
          <p:cNvSpPr txBox="1"/>
          <p:nvPr/>
        </p:nvSpPr>
        <p:spPr>
          <a:xfrm>
            <a:off x="0" y="0"/>
            <a:ext cx="3487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RAFFLE TICKET VESPA ZIP CUSTOM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BY JSD X MAXDECAL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25" name="Google Shape;325;g20fe00b0d52_1_33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326" name="Google Shape;326;g20fe00b0d52_1_33"/>
          <p:cNvSpPr/>
          <p:nvPr/>
        </p:nvSpPr>
        <p:spPr>
          <a:xfrm>
            <a:off x="959500" y="1004425"/>
            <a:ext cx="4462500" cy="3309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</a:rPr>
              <a:t>HOW TO GET:</a:t>
            </a:r>
            <a:endParaRPr b="1" sz="26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Raffle Ticket JSD X MAXDECAL adalah Raffle untuk mendapatkan 1 unit Vespa ZIP Special Custom by MAXDECAL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Pengunjung cukup berbelanja minimal Rp 15.000 untuk produk sticker pack Maxdecal atau JSD Official Merchandise di booth Official Merch JSD (</a:t>
            </a:r>
            <a:r>
              <a:rPr i="1" lang="en" sz="1200">
                <a:solidFill>
                  <a:schemeClr val="lt1"/>
                </a:solidFill>
              </a:rPr>
              <a:t>JSD GIFT SHOP</a:t>
            </a:r>
            <a:r>
              <a:rPr lang="en" sz="1200">
                <a:solidFill>
                  <a:schemeClr val="lt1"/>
                </a:solidFill>
              </a:rPr>
              <a:t>).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</a:pPr>
            <a:r>
              <a:rPr lang="en" sz="1200">
                <a:solidFill>
                  <a:schemeClr val="lt1"/>
                </a:solidFill>
              </a:rPr>
              <a:t>Wajib follow akun IG @nmaa_ind @maxdecalofficial dan @jakartasneakerday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327" name="Google Shape;327;g20fe00b0d52_1_33"/>
          <p:cNvSpPr txBox="1"/>
          <p:nvPr/>
        </p:nvSpPr>
        <p:spPr>
          <a:xfrm>
            <a:off x="5640275" y="1081900"/>
            <a:ext cx="3000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BENTUK RAFFLE TICKET:</a:t>
            </a:r>
            <a:endParaRPr sz="1200"/>
          </a:p>
        </p:txBody>
      </p:sp>
      <p:pic>
        <p:nvPicPr>
          <p:cNvPr id="328" name="Google Shape;328;g20fe00b0d52_1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8850" y="1475200"/>
            <a:ext cx="2222852" cy="111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0fe00b0d52_1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8850" y="2665850"/>
            <a:ext cx="2222852" cy="2222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0fe00b0d52_1_45"/>
          <p:cNvSpPr txBox="1"/>
          <p:nvPr/>
        </p:nvSpPr>
        <p:spPr>
          <a:xfrm>
            <a:off x="0" y="0"/>
            <a:ext cx="230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RAFFLE TICKET JSD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BCA EXPOVERSARY CATEGORY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35" name="Google Shape;335;g20fe00b0d52_1_45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336" name="Google Shape;336;g20fe00b0d52_1_45"/>
          <p:cNvSpPr/>
          <p:nvPr/>
        </p:nvSpPr>
        <p:spPr>
          <a:xfrm>
            <a:off x="959500" y="1004425"/>
            <a:ext cx="4462500" cy="3309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</a:rPr>
              <a:t>HOW TO GET:</a:t>
            </a:r>
            <a:endParaRPr b="1"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CARA 1 : </a:t>
            </a:r>
            <a:r>
              <a:rPr b="1" lang="en" sz="1000">
                <a:solidFill>
                  <a:schemeClr val="lt1"/>
                </a:solidFill>
              </a:rPr>
              <a:t>Pembelanjaan di KPR, KKB, KSM, Solusi BCA</a:t>
            </a:r>
            <a:endParaRPr b="1"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Pengunjung yang melakukan pembelian di: KPR, KKB, KSM, &amp; Solusi BCA dan bisa mendapatkan Raffle Ticket BCA Expoversary Category.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CARA 2 : Pembukaan Rekening BCA</a:t>
            </a:r>
            <a:endParaRPr b="1" sz="11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Untuk setiap pembukaan rekening BCA di booth BCA JSD Hall 1 bisa mendapatkan 5 Raffle Ticket BCA Expoversary Category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Berlaku untuk 50 orang pertama/hari selama event berlangsung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337" name="Google Shape;337;g20fe00b0d52_1_45"/>
          <p:cNvSpPr txBox="1"/>
          <p:nvPr/>
        </p:nvSpPr>
        <p:spPr>
          <a:xfrm>
            <a:off x="5381300" y="1246600"/>
            <a:ext cx="3000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BENTUK RAFFLE TICKET:</a:t>
            </a:r>
            <a:endParaRPr sz="1200"/>
          </a:p>
        </p:txBody>
      </p:sp>
      <p:pic>
        <p:nvPicPr>
          <p:cNvPr id="338" name="Google Shape;338;g20fe00b0d52_1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863" y="1662453"/>
            <a:ext cx="2740868" cy="137042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20fe00b0d52_1_45"/>
          <p:cNvSpPr txBox="1"/>
          <p:nvPr/>
        </p:nvSpPr>
        <p:spPr>
          <a:xfrm>
            <a:off x="2422000" y="43682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bca.id/jsd2023</a:t>
            </a:r>
            <a:endParaRPr i="1" sz="12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0fe00b0d52_1_56"/>
          <p:cNvSpPr txBox="1"/>
          <p:nvPr/>
        </p:nvSpPr>
        <p:spPr>
          <a:xfrm>
            <a:off x="0" y="0"/>
            <a:ext cx="3487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RAFFLE TICKET 2 UNIT VESPA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BY VESPA INDONESIA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45" name="Google Shape;345;g20fe00b0d52_1_56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346" name="Google Shape;346;g20fe00b0d52_1_56"/>
          <p:cNvSpPr/>
          <p:nvPr/>
        </p:nvSpPr>
        <p:spPr>
          <a:xfrm>
            <a:off x="959500" y="1004425"/>
            <a:ext cx="4462500" cy="3309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</a:rPr>
              <a:t>HOW TO GET:</a:t>
            </a:r>
            <a:endParaRPr b="1" sz="26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Datang ke booth Vespa di BCA JSD Solebration 2023, tanggal 23-26 Februari 2023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Follow akun Instagram @vespa_indonesiaofficial dan @jakartasneakerday ;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Dapatkan raffle ticket dengan menunjukkan bukti kamu sudah follow kedua akun tersebut kepada staff yang ada di booth Vespa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Isi data diri di Raffle Ticket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Masukkan potongan Raffle Ticket ke dalam box undian yang tersedia di booth Vespa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Pengundian pemenang dilakukan tanggal 26 Februari 2023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Pemenang akan dihubungi oleh tim Vespa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Pajak undian ditanggung oleh penyelenggara</a:t>
            </a:r>
            <a:endParaRPr sz="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347" name="Google Shape;347;g20fe00b0d52_1_56"/>
          <p:cNvSpPr txBox="1"/>
          <p:nvPr/>
        </p:nvSpPr>
        <p:spPr>
          <a:xfrm>
            <a:off x="5381300" y="1113400"/>
            <a:ext cx="3000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PRICE</a:t>
            </a:r>
            <a:endParaRPr sz="1200"/>
          </a:p>
        </p:txBody>
      </p:sp>
      <p:pic>
        <p:nvPicPr>
          <p:cNvPr id="348" name="Google Shape;348;g20fe00b0d52_1_56"/>
          <p:cNvPicPr preferRelativeResize="0"/>
          <p:nvPr/>
        </p:nvPicPr>
        <p:blipFill rotWithShape="1">
          <a:blip r:embed="rId4">
            <a:alphaModFix/>
          </a:blip>
          <a:srcRect b="7726" l="0" r="0" t="27016"/>
          <a:stretch/>
        </p:blipFill>
        <p:spPr>
          <a:xfrm>
            <a:off x="5611675" y="3016627"/>
            <a:ext cx="1050500" cy="3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20fe00b0d52_1_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5688" y="1475199"/>
            <a:ext cx="2611221" cy="3264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0fe00b0d52_1_67"/>
          <p:cNvSpPr txBox="1"/>
          <p:nvPr/>
        </p:nvSpPr>
        <p:spPr>
          <a:xfrm>
            <a:off x="0" y="0"/>
            <a:ext cx="3487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RAFFLE TICKET VESPA LX 125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BY KLUK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55" name="Google Shape;355;g20fe00b0d52_1_67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356" name="Google Shape;356;g20fe00b0d52_1_67"/>
          <p:cNvSpPr/>
          <p:nvPr/>
        </p:nvSpPr>
        <p:spPr>
          <a:xfrm>
            <a:off x="959500" y="1004425"/>
            <a:ext cx="4462500" cy="3309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</a:rPr>
              <a:t>HOW TO GET:</a:t>
            </a:r>
            <a:endParaRPr b="1" sz="26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Beli 1 pasang sandal, dapat 1 kupon undian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Follow akun @kluksandal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Warna motor tergantung ketersediaan unit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Pajak ditanggung pemenang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-"/>
            </a:pPr>
            <a:r>
              <a:rPr lang="en" sz="1000">
                <a:solidFill>
                  <a:schemeClr val="lt1"/>
                </a:solidFill>
              </a:rPr>
              <a:t>Pemenang diumumkan </a:t>
            </a:r>
            <a:r>
              <a:rPr b="1" lang="en" sz="1000">
                <a:solidFill>
                  <a:schemeClr val="lt1"/>
                </a:solidFill>
              </a:rPr>
              <a:t>26 Februari 2023</a:t>
            </a:r>
            <a:endParaRPr sz="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357" name="Google Shape;357;g20fe00b0d52_1_67"/>
          <p:cNvSpPr txBox="1"/>
          <p:nvPr/>
        </p:nvSpPr>
        <p:spPr>
          <a:xfrm>
            <a:off x="5381300" y="1113400"/>
            <a:ext cx="3000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PRICE</a:t>
            </a:r>
            <a:endParaRPr sz="1200"/>
          </a:p>
        </p:txBody>
      </p:sp>
      <p:pic>
        <p:nvPicPr>
          <p:cNvPr id="358" name="Google Shape;358;g20fe00b0d52_1_67"/>
          <p:cNvPicPr preferRelativeResize="0"/>
          <p:nvPr/>
        </p:nvPicPr>
        <p:blipFill rotWithShape="1">
          <a:blip r:embed="rId4">
            <a:alphaModFix/>
          </a:blip>
          <a:srcRect b="7726" l="0" r="0" t="27016"/>
          <a:stretch/>
        </p:blipFill>
        <p:spPr>
          <a:xfrm>
            <a:off x="5611675" y="3016627"/>
            <a:ext cx="1050500" cy="3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20fe00b0d52_1_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1675" y="1475188"/>
            <a:ext cx="2611199" cy="3263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20fe00b0d52_1_67"/>
          <p:cNvSpPr txBox="1"/>
          <p:nvPr/>
        </p:nvSpPr>
        <p:spPr>
          <a:xfrm>
            <a:off x="2422000" y="43698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</a:t>
            </a:r>
            <a:r>
              <a:rPr i="1" lang="en" sz="1200">
                <a:solidFill>
                  <a:schemeClr val="dk1"/>
                </a:solidFill>
                <a:highlight>
                  <a:schemeClr val="lt1"/>
                </a:highlight>
              </a:rPr>
              <a:t> @kluksandal</a:t>
            </a:r>
            <a:endParaRPr i="1" sz="12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0c94fac7b2_1_0"/>
          <p:cNvSpPr txBox="1"/>
          <p:nvPr/>
        </p:nvSpPr>
        <p:spPr>
          <a:xfrm>
            <a:off x="1527400" y="2748550"/>
            <a:ext cx="75432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JSD GIFT SHOP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36"/>
              <a:buFont typeface="Arial"/>
              <a:buNone/>
            </a:pP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(</a:t>
            </a: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MERCHANDISE)</a:t>
            </a:r>
            <a:endParaRPr sz="4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0fbfb715e5_0_9"/>
          <p:cNvSpPr txBox="1"/>
          <p:nvPr/>
        </p:nvSpPr>
        <p:spPr>
          <a:xfrm>
            <a:off x="0" y="0"/>
            <a:ext cx="313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JSD GIFT SHOP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71" name="Google Shape;371;g20fbfb715e5_0_9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pic>
        <p:nvPicPr>
          <p:cNvPr id="372" name="Google Shape;372;g20fbfb715e5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575" y="969038"/>
            <a:ext cx="6410849" cy="32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20fbfb715e5_0_9"/>
          <p:cNvSpPr txBox="1"/>
          <p:nvPr/>
        </p:nvSpPr>
        <p:spPr>
          <a:xfrm>
            <a:off x="24549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0fcc42c62f_0_1"/>
          <p:cNvSpPr txBox="1"/>
          <p:nvPr/>
        </p:nvSpPr>
        <p:spPr>
          <a:xfrm>
            <a:off x="0" y="0"/>
            <a:ext cx="313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JSD GIFT SHOP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79" name="Google Shape;379;g20fcc42c62f_0_1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pic>
        <p:nvPicPr>
          <p:cNvPr id="380" name="Google Shape;380;g20fcc42c62f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6550" y="991550"/>
            <a:ext cx="6412974" cy="322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0fcc42c62f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6550" y="991550"/>
            <a:ext cx="3211969" cy="32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20fcc42c62f_0_1"/>
          <p:cNvSpPr txBox="1"/>
          <p:nvPr/>
        </p:nvSpPr>
        <p:spPr>
          <a:xfrm>
            <a:off x="2454900" y="447922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6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0fbfb715e5_0_24"/>
          <p:cNvSpPr txBox="1"/>
          <p:nvPr/>
        </p:nvSpPr>
        <p:spPr>
          <a:xfrm>
            <a:off x="0" y="0"/>
            <a:ext cx="3134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JSD GIFT SHOP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PROMO &amp; REWARDS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88" name="Google Shape;388;g20fbfb715e5_0_24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pic>
        <p:nvPicPr>
          <p:cNvPr id="389" name="Google Shape;389;g20fbfb715e5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5875" y="1071550"/>
            <a:ext cx="2041975" cy="2899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0" name="Google Shape;390;g20fbfb715e5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6025" y="1071550"/>
            <a:ext cx="2041975" cy="28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0fbfb715e5_0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5701" y="1071550"/>
            <a:ext cx="2172423" cy="289902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20fbfb715e5_0_24"/>
          <p:cNvSpPr txBox="1"/>
          <p:nvPr/>
        </p:nvSpPr>
        <p:spPr>
          <a:xfrm>
            <a:off x="2534775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0c71617791_0_66"/>
          <p:cNvSpPr txBox="1"/>
          <p:nvPr/>
        </p:nvSpPr>
        <p:spPr>
          <a:xfrm>
            <a:off x="-491450" y="2367550"/>
            <a:ext cx="95622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JSD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SNEAKER SHOW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BY ESMOD</a:t>
            </a:r>
            <a:endParaRPr sz="4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f33313d044_0_273"/>
          <p:cNvSpPr txBox="1"/>
          <p:nvPr/>
        </p:nvSpPr>
        <p:spPr>
          <a:xfrm>
            <a:off x="0" y="0"/>
            <a:ext cx="230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EEEEEE"/>
                </a:solidFill>
              </a:rPr>
              <a:t>SNEAKER SHOW BY ESMOD</a:t>
            </a:r>
            <a:endParaRPr b="1" sz="1000">
              <a:solidFill>
                <a:srgbClr val="EEEE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EEEEEE"/>
                </a:solidFill>
              </a:rPr>
              <a:t>DAY 2 &amp; DAY 3</a:t>
            </a:r>
            <a:endParaRPr b="1" sz="1000">
              <a:solidFill>
                <a:srgbClr val="EEEEEE"/>
              </a:solidFill>
            </a:endParaRPr>
          </a:p>
        </p:txBody>
      </p:sp>
      <p:pic>
        <p:nvPicPr>
          <p:cNvPr id="403" name="Google Shape;403;g1f33313d044_0_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700" y="1154600"/>
            <a:ext cx="2368599" cy="30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f33313d044_0_2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7699" y="1154609"/>
            <a:ext cx="2368599" cy="307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f33313d044_0_2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7699" y="1154579"/>
            <a:ext cx="2368599" cy="307195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1f33313d044_0_273"/>
          <p:cNvSpPr txBox="1"/>
          <p:nvPr/>
        </p:nvSpPr>
        <p:spPr>
          <a:xfrm>
            <a:off x="31482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  <p:pic>
        <p:nvPicPr>
          <p:cNvPr id="407" name="Google Shape;407;g1f33313d044_0_2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37238" y="50075"/>
            <a:ext cx="1069527" cy="829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f33313d044_0_285"/>
          <p:cNvSpPr txBox="1"/>
          <p:nvPr/>
        </p:nvSpPr>
        <p:spPr>
          <a:xfrm>
            <a:off x="0" y="0"/>
            <a:ext cx="230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EEEEEE"/>
                </a:solidFill>
              </a:rPr>
              <a:t>JSD </a:t>
            </a:r>
            <a:r>
              <a:rPr b="1" lang="en" sz="1000">
                <a:solidFill>
                  <a:srgbClr val="EEEEEE"/>
                </a:solidFill>
              </a:rPr>
              <a:t>SNEAKER SHOW </a:t>
            </a:r>
            <a:endParaRPr b="1" sz="1000">
              <a:solidFill>
                <a:srgbClr val="EEEE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EEEEEE"/>
                </a:solidFill>
              </a:rPr>
              <a:t>BY ESMOD</a:t>
            </a:r>
            <a:endParaRPr b="1" sz="1000">
              <a:solidFill>
                <a:srgbClr val="EEEEEE"/>
              </a:solidFill>
            </a:endParaRPr>
          </a:p>
        </p:txBody>
      </p:sp>
      <p:sp>
        <p:nvSpPr>
          <p:cNvPr id="413" name="Google Shape;413;g1f33313d044_0_285"/>
          <p:cNvSpPr/>
          <p:nvPr/>
        </p:nvSpPr>
        <p:spPr>
          <a:xfrm>
            <a:off x="912300" y="974750"/>
            <a:ext cx="4658100" cy="3372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#IndonesiaMelangkah by BPIPI</a:t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</a:rPr>
              <a:t>DAY 3 (25 FEB)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Sequences 1</a:t>
            </a:r>
            <a:r>
              <a:rPr lang="en" sz="1000">
                <a:solidFill>
                  <a:schemeClr val="lt1"/>
                </a:solidFill>
              </a:rPr>
              <a:t>: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Collection by Brand under BPIPI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Sneakers by </a:t>
            </a:r>
            <a:r>
              <a:rPr lang="en" sz="1000">
                <a:solidFill>
                  <a:schemeClr val="lt1"/>
                </a:solidFill>
              </a:rPr>
              <a:t>Brand under BPIPI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Sequences 2</a:t>
            </a:r>
            <a:r>
              <a:rPr lang="en" sz="1000">
                <a:solidFill>
                  <a:schemeClr val="lt1"/>
                </a:solidFill>
              </a:rPr>
              <a:t>: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Collection by Esmod Jakarta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Sneakers by </a:t>
            </a:r>
            <a:r>
              <a:rPr lang="en" sz="1000">
                <a:solidFill>
                  <a:schemeClr val="lt1"/>
                </a:solidFill>
              </a:rPr>
              <a:t>Brand under BPIPI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Sequences 3</a:t>
            </a:r>
            <a:r>
              <a:rPr lang="en" sz="1000">
                <a:solidFill>
                  <a:schemeClr val="lt1"/>
                </a:solidFill>
              </a:rPr>
              <a:t>: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Collection by Esmod Jakarta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Sneakers by </a:t>
            </a:r>
            <a:r>
              <a:rPr lang="en" sz="1000">
                <a:solidFill>
                  <a:schemeClr val="lt1"/>
                </a:solidFill>
              </a:rPr>
              <a:t>Brand under BPIPI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14" name="Google Shape;414;g1f33313d044_0_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6700" y="974751"/>
            <a:ext cx="2600667" cy="337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f33313d044_0_2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7238" y="50075"/>
            <a:ext cx="1069527" cy="829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0c71617791_0_24"/>
          <p:cNvSpPr txBox="1"/>
          <p:nvPr/>
        </p:nvSpPr>
        <p:spPr>
          <a:xfrm>
            <a:off x="2139200" y="2748550"/>
            <a:ext cx="69315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SOCIAL 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PARK</a:t>
            </a:r>
            <a:endParaRPr b="0" i="0" sz="6000" u="none" cap="none" strike="noStrike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0c71617791_0_36"/>
          <p:cNvSpPr txBox="1"/>
          <p:nvPr/>
        </p:nvSpPr>
        <p:spPr>
          <a:xfrm>
            <a:off x="2139200" y="2748550"/>
            <a:ext cx="69315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SOCIAL PARK :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FUN CHALLENGE</a:t>
            </a:r>
            <a:endParaRPr sz="4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t/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f33313d044_0_74"/>
          <p:cNvSpPr txBox="1"/>
          <p:nvPr/>
        </p:nvSpPr>
        <p:spPr>
          <a:xfrm>
            <a:off x="0" y="0"/>
            <a:ext cx="230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JSD SOCIAL PARK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g1f33313d044_0_74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432" name="Google Shape;432;g1f33313d044_0_74"/>
          <p:cNvSpPr/>
          <p:nvPr/>
        </p:nvSpPr>
        <p:spPr>
          <a:xfrm>
            <a:off x="959425" y="1113400"/>
            <a:ext cx="4662300" cy="3134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</a:rPr>
              <a:t>SOCIAL PARK</a:t>
            </a:r>
            <a:endParaRPr b="1" sz="3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</a:rPr>
              <a:t>FUN CHALLENGE</a:t>
            </a:r>
            <a:endParaRPr b="1" sz="3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</a:rPr>
              <a:t>Syarat dan Ketentuan:</a:t>
            </a:r>
            <a:endParaRPr b="1" sz="1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i="1" lang="en" sz="1000">
                <a:solidFill>
                  <a:schemeClr val="lt1"/>
                </a:solidFill>
              </a:rPr>
              <a:t>Fun Challenge Activity </a:t>
            </a:r>
            <a:r>
              <a:rPr lang="en" sz="1000">
                <a:solidFill>
                  <a:schemeClr val="lt1"/>
                </a:solidFill>
              </a:rPr>
              <a:t>diadakan pada area JSD Social Park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Setiap area JSD Social Park (Basketball Court, Skate Park, Dageland, dan Golf Zone by Golf House) masing-masing memiliki </a:t>
            </a:r>
            <a:r>
              <a:rPr i="1" lang="en" sz="1000">
                <a:solidFill>
                  <a:schemeClr val="lt1"/>
                </a:solidFill>
              </a:rPr>
              <a:t>challenge &amp; rules</a:t>
            </a:r>
            <a:r>
              <a:rPr lang="en" sz="1000">
                <a:solidFill>
                  <a:schemeClr val="lt1"/>
                </a:solidFill>
              </a:rPr>
              <a:t> yang berbeda.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Host/Staff di setiap area akan membantu untuk mengikuti challenge yang ada.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Segala keputusan Host/Staff bersifat final dan tidak dapat diganggu gugat.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Have fun, </a:t>
            </a:r>
            <a:r>
              <a:rPr i="1" lang="en" sz="1000">
                <a:solidFill>
                  <a:schemeClr val="lt1"/>
                </a:solidFill>
              </a:rPr>
              <a:t>win the challenge and get your reward!</a:t>
            </a:r>
            <a:endParaRPr i="1" sz="1000">
              <a:solidFill>
                <a:schemeClr val="lt1"/>
              </a:solidFill>
            </a:endParaRPr>
          </a:p>
        </p:txBody>
      </p:sp>
      <p:pic>
        <p:nvPicPr>
          <p:cNvPr id="433" name="Google Shape;433;g1f33313d044_0_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5875" y="1113400"/>
            <a:ext cx="1448890" cy="111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1f33313d044_0_74"/>
          <p:cNvPicPr preferRelativeResize="0"/>
          <p:nvPr/>
        </p:nvPicPr>
        <p:blipFill rotWithShape="1">
          <a:blip r:embed="rId5">
            <a:alphaModFix/>
          </a:blip>
          <a:srcRect b="0" l="0" r="0" t="16978"/>
          <a:stretch/>
        </p:blipFill>
        <p:spPr>
          <a:xfrm>
            <a:off x="5684437" y="2230672"/>
            <a:ext cx="1471775" cy="81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1f33313d044_0_74"/>
          <p:cNvPicPr preferRelativeResize="0"/>
          <p:nvPr/>
        </p:nvPicPr>
        <p:blipFill rotWithShape="1">
          <a:blip r:embed="rId6">
            <a:alphaModFix/>
          </a:blip>
          <a:srcRect b="0" l="0" r="0" t="9371"/>
          <a:stretch/>
        </p:blipFill>
        <p:spPr>
          <a:xfrm>
            <a:off x="7153950" y="2960725"/>
            <a:ext cx="1194926" cy="87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1f33313d044_0_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74930" y="1843450"/>
            <a:ext cx="1276196" cy="11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1f33313d044_0_74"/>
          <p:cNvPicPr preferRelativeResize="0"/>
          <p:nvPr/>
        </p:nvPicPr>
        <p:blipFill rotWithShape="1">
          <a:blip r:embed="rId8">
            <a:alphaModFix/>
          </a:blip>
          <a:srcRect b="0" l="0" r="15016" t="0"/>
          <a:stretch/>
        </p:blipFill>
        <p:spPr>
          <a:xfrm>
            <a:off x="5684424" y="3045260"/>
            <a:ext cx="1471776" cy="87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1f33313d044_0_7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44787" y="1113400"/>
            <a:ext cx="1194922" cy="7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1f33313d044_0_74"/>
          <p:cNvSpPr txBox="1"/>
          <p:nvPr/>
        </p:nvSpPr>
        <p:spPr>
          <a:xfrm>
            <a:off x="2454900" y="447922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10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0c71617791_0_46"/>
          <p:cNvSpPr txBox="1"/>
          <p:nvPr/>
        </p:nvSpPr>
        <p:spPr>
          <a:xfrm>
            <a:off x="2139200" y="2748550"/>
            <a:ext cx="69315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SOCIAL PARK :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36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BASKETBALL COURT</a:t>
            </a:r>
            <a:endParaRPr sz="36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36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BY IBL</a:t>
            </a:r>
            <a:endParaRPr sz="36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t/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f33313d044_0_95"/>
          <p:cNvSpPr txBox="1"/>
          <p:nvPr/>
        </p:nvSpPr>
        <p:spPr>
          <a:xfrm>
            <a:off x="0" y="0"/>
            <a:ext cx="230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BASKETBALL COURT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B</a:t>
            </a:r>
            <a:r>
              <a:rPr b="1" lang="en" sz="1000">
                <a:solidFill>
                  <a:schemeClr val="lt1"/>
                </a:solidFill>
              </a:rPr>
              <a:t>Y :  IBL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50" name="Google Shape;450;g1f33313d044_0_95"/>
          <p:cNvSpPr/>
          <p:nvPr/>
        </p:nvSpPr>
        <p:spPr>
          <a:xfrm>
            <a:off x="688675" y="974750"/>
            <a:ext cx="5159100" cy="3445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</a:rPr>
              <a:t>BASKETBALL</a:t>
            </a:r>
            <a:endParaRPr b="1" sz="3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</a:rPr>
              <a:t>FUN CHALLENGE</a:t>
            </a:r>
            <a:endParaRPr b="1" sz="3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Syarat dan Ketentuan:</a:t>
            </a:r>
            <a:endParaRPr b="1" sz="1100">
              <a:solidFill>
                <a:schemeClr val="lt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i="1" lang="en" sz="1000">
                <a:solidFill>
                  <a:schemeClr val="lt1"/>
                </a:solidFill>
              </a:rPr>
              <a:t>Fun Challenge Activity</a:t>
            </a:r>
            <a:r>
              <a:rPr lang="en" sz="1000">
                <a:solidFill>
                  <a:schemeClr val="lt1"/>
                </a:solidFill>
              </a:rPr>
              <a:t> diadakan di area JSD Social Park: Basketball Court.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Semua pengunjung JSD dapat mengikuti Fun Challenge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Host/Staff akan menunjuk peserta yang dapat mengikuti challenge.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Have fun, </a:t>
            </a:r>
            <a:r>
              <a:rPr i="1" lang="en" sz="1000">
                <a:solidFill>
                  <a:schemeClr val="lt1"/>
                </a:solidFill>
              </a:rPr>
              <a:t>win the challenge and get your reward!</a:t>
            </a:r>
            <a:endParaRPr i="1" sz="10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Fun Challenge:*</a:t>
            </a:r>
            <a:endParaRPr b="1" sz="1100">
              <a:solidFill>
                <a:schemeClr val="lt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Free Throw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Three Point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Blind Shot Free Throw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451" name="Google Shape;451;g1f33313d044_0_95"/>
          <p:cNvSpPr txBox="1"/>
          <p:nvPr/>
        </p:nvSpPr>
        <p:spPr>
          <a:xfrm>
            <a:off x="2454900" y="4465750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  <p:pic>
        <p:nvPicPr>
          <p:cNvPr id="452" name="Google Shape;452;g1f33313d044_0_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3877" y="1156750"/>
            <a:ext cx="1032782" cy="11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1f33313d044_0_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0425" y="2571761"/>
            <a:ext cx="1206548" cy="85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1f33313d044_0_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8650" y="2778149"/>
            <a:ext cx="1151848" cy="4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1f33313d044_0_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91737" y="3357962"/>
            <a:ext cx="1605673" cy="66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1f33313d044_0_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34700" y="3246302"/>
            <a:ext cx="892075" cy="89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0c71617791_0_50"/>
          <p:cNvSpPr txBox="1"/>
          <p:nvPr/>
        </p:nvSpPr>
        <p:spPr>
          <a:xfrm>
            <a:off x="2139200" y="2748550"/>
            <a:ext cx="69315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SOCIAL PARK :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36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GOLF ZONE </a:t>
            </a:r>
            <a:endParaRPr sz="36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36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BY GOLF HOUSE</a:t>
            </a:r>
            <a:endParaRPr sz="36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t/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c71617791_0_4"/>
          <p:cNvSpPr txBox="1"/>
          <p:nvPr/>
        </p:nvSpPr>
        <p:spPr>
          <a:xfrm>
            <a:off x="2900520" y="2748549"/>
            <a:ext cx="61704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RUNDOWN</a:t>
            </a:r>
            <a:endParaRPr b="0" i="0" sz="6000" u="none" cap="none" strike="noStrike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f33313d044_0_191"/>
          <p:cNvSpPr txBox="1"/>
          <p:nvPr/>
        </p:nvSpPr>
        <p:spPr>
          <a:xfrm>
            <a:off x="0" y="0"/>
            <a:ext cx="230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GOLF ZONE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BY GOLF HOUSE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7" name="Google Shape;467;g1f33313d044_0_191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468" name="Google Shape;468;g1f33313d044_0_191"/>
          <p:cNvSpPr/>
          <p:nvPr/>
        </p:nvSpPr>
        <p:spPr>
          <a:xfrm>
            <a:off x="688675" y="1127150"/>
            <a:ext cx="5159100" cy="3235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</a:rPr>
              <a:t>GOLF</a:t>
            </a:r>
            <a:endParaRPr b="1" sz="3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</a:rPr>
              <a:t>FUN CHALLENGE</a:t>
            </a:r>
            <a:endParaRPr b="1"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Longest Drive - Syarat dan Ketentuan</a:t>
            </a:r>
            <a:endParaRPr b="1" sz="1100">
              <a:solidFill>
                <a:schemeClr val="l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/>
            </a:pPr>
            <a:r>
              <a:rPr lang="en" sz="1100">
                <a:solidFill>
                  <a:schemeClr val="lt1"/>
                </a:solidFill>
              </a:rPr>
              <a:t>Fun Challenge</a:t>
            </a:r>
            <a:r>
              <a:rPr b="1" lang="en" sz="1100">
                <a:solidFill>
                  <a:schemeClr val="lt1"/>
                </a:solidFill>
              </a:rPr>
              <a:t> </a:t>
            </a:r>
            <a:r>
              <a:rPr i="1" lang="en" sz="1100">
                <a:solidFill>
                  <a:schemeClr val="lt1"/>
                </a:solidFill>
              </a:rPr>
              <a:t>Longest Drive</a:t>
            </a:r>
            <a:r>
              <a:rPr lang="en" sz="1100">
                <a:solidFill>
                  <a:schemeClr val="lt1"/>
                </a:solidFill>
              </a:rPr>
              <a:t> diadakan di Golf Zone by Golf House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/>
            </a:pPr>
            <a:r>
              <a:rPr lang="en" sz="1100">
                <a:solidFill>
                  <a:schemeClr val="lt1"/>
                </a:solidFill>
              </a:rPr>
              <a:t>Untuk mengikuti </a:t>
            </a:r>
            <a:r>
              <a:rPr i="1" lang="en" sz="1100">
                <a:solidFill>
                  <a:schemeClr val="lt1"/>
                </a:solidFill>
              </a:rPr>
              <a:t>challenge</a:t>
            </a:r>
            <a:r>
              <a:rPr lang="en" sz="1100">
                <a:solidFill>
                  <a:schemeClr val="lt1"/>
                </a:solidFill>
              </a:rPr>
              <a:t>, peserta dapat mengisi data diri pada area Golf Zone by Golf House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/>
            </a:pPr>
            <a:r>
              <a:rPr lang="en" sz="1100">
                <a:solidFill>
                  <a:schemeClr val="lt1"/>
                </a:solidFill>
              </a:rPr>
              <a:t>Have fun, </a:t>
            </a:r>
            <a:r>
              <a:rPr i="1" lang="en" sz="1100">
                <a:solidFill>
                  <a:schemeClr val="lt1"/>
                </a:solidFill>
              </a:rPr>
              <a:t>win the challenge and get your reward!</a:t>
            </a:r>
            <a:endParaRPr i="1" sz="11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Nearest to the Pin - Syarat dan Ketentuan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/>
            </a:pPr>
            <a:r>
              <a:rPr lang="en" sz="1100">
                <a:solidFill>
                  <a:schemeClr val="lt1"/>
                </a:solidFill>
              </a:rPr>
              <a:t>Fun Challenge Longest Drive diadakan di area Golf Zone by Golf House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/>
            </a:pPr>
            <a:r>
              <a:rPr lang="en" sz="1100">
                <a:solidFill>
                  <a:schemeClr val="lt1"/>
                </a:solidFill>
              </a:rPr>
              <a:t>Untuk mengikuti challenge, peserta dapat mengisi data diri pada area Golf Zone by Golf House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/>
            </a:pPr>
            <a:r>
              <a:rPr lang="en" sz="1100">
                <a:solidFill>
                  <a:schemeClr val="lt1"/>
                </a:solidFill>
              </a:rPr>
              <a:t>Have fun, </a:t>
            </a:r>
            <a:r>
              <a:rPr i="1" lang="en" sz="1100">
                <a:solidFill>
                  <a:schemeClr val="lt1"/>
                </a:solidFill>
              </a:rPr>
              <a:t>win the challenge and get your reward!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469" name="Google Shape;469;g1f33313d044_0_191"/>
          <p:cNvSpPr txBox="1"/>
          <p:nvPr/>
        </p:nvSpPr>
        <p:spPr>
          <a:xfrm>
            <a:off x="2454900" y="4479200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  <p:pic>
        <p:nvPicPr>
          <p:cNvPr id="470" name="Google Shape;470;g1f33313d044_0_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9500" y="1353800"/>
            <a:ext cx="2692478" cy="2692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0c71617791_0_58"/>
          <p:cNvSpPr txBox="1"/>
          <p:nvPr/>
        </p:nvSpPr>
        <p:spPr>
          <a:xfrm>
            <a:off x="510450" y="2748550"/>
            <a:ext cx="85602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SOCIAL PARK :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36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“ALL EYES ON ICE” SKATE PARK</a:t>
            </a:r>
            <a:endParaRPr sz="36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BY VANS INDONESIA</a:t>
            </a:r>
            <a:endParaRPr sz="4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t/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f33313d044_0_226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481" name="Google Shape;481;g1f33313d044_0_226"/>
          <p:cNvSpPr txBox="1"/>
          <p:nvPr/>
        </p:nvSpPr>
        <p:spPr>
          <a:xfrm>
            <a:off x="0" y="0"/>
            <a:ext cx="230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SKATE PARK 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BY VANS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2" name="Google Shape;482;g1f33313d044_0_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8710" y="1159275"/>
            <a:ext cx="3169025" cy="310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1f33313d044_0_226"/>
          <p:cNvSpPr txBox="1"/>
          <p:nvPr/>
        </p:nvSpPr>
        <p:spPr>
          <a:xfrm>
            <a:off x="2454900" y="446572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@vans.indo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  <p:pic>
        <p:nvPicPr>
          <p:cNvPr id="484" name="Google Shape;484;g1f33313d044_0_2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0788" y="1159275"/>
            <a:ext cx="3104500" cy="31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0c71617791_0_62"/>
          <p:cNvSpPr txBox="1"/>
          <p:nvPr/>
        </p:nvSpPr>
        <p:spPr>
          <a:xfrm>
            <a:off x="2139200" y="2748550"/>
            <a:ext cx="69315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SOCIAL PARK :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36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DAGELAND</a:t>
            </a:r>
            <a:endParaRPr sz="36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t/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0fe09acd52_0_0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495" name="Google Shape;495;g20fe09acd52_0_0"/>
          <p:cNvSpPr txBox="1"/>
          <p:nvPr/>
        </p:nvSpPr>
        <p:spPr>
          <a:xfrm>
            <a:off x="0" y="0"/>
            <a:ext cx="230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DAGELAND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BY INFIA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96" name="Google Shape;496;g20fe09acd52_0_0"/>
          <p:cNvSpPr txBox="1"/>
          <p:nvPr/>
        </p:nvSpPr>
        <p:spPr>
          <a:xfrm>
            <a:off x="2454900" y="446572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@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  <p:pic>
        <p:nvPicPr>
          <p:cNvPr id="497" name="Google Shape;497;g20fe09acd52_0_0"/>
          <p:cNvPicPr preferRelativeResize="0"/>
          <p:nvPr/>
        </p:nvPicPr>
        <p:blipFill rotWithShape="1">
          <a:blip r:embed="rId6">
            <a:alphaModFix/>
          </a:blip>
          <a:srcRect b="0" l="6808" r="12035" t="0"/>
          <a:stretch/>
        </p:blipFill>
        <p:spPr>
          <a:xfrm>
            <a:off x="1370137" y="1399375"/>
            <a:ext cx="3547899" cy="259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20fe09acd52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90663" y="1399375"/>
            <a:ext cx="2783212" cy="259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0c71617791_0_20"/>
          <p:cNvSpPr txBox="1"/>
          <p:nvPr/>
        </p:nvSpPr>
        <p:spPr>
          <a:xfrm>
            <a:off x="2139200" y="2748550"/>
            <a:ext cx="69315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THROW N WIN</a:t>
            </a:r>
            <a:endParaRPr b="0" i="0" sz="6000" u="none" cap="none" strike="noStrike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f33313d044_0_0"/>
          <p:cNvSpPr txBox="1"/>
          <p:nvPr/>
        </p:nvSpPr>
        <p:spPr>
          <a:xfrm>
            <a:off x="0" y="0"/>
            <a:ext cx="230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THROW N WIN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9" name="Google Shape;509;g1f33313d044_0_0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510" name="Google Shape;510;g1f33313d044_0_0"/>
          <p:cNvSpPr/>
          <p:nvPr/>
        </p:nvSpPr>
        <p:spPr>
          <a:xfrm>
            <a:off x="688675" y="1113400"/>
            <a:ext cx="4380900" cy="2942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</a:rPr>
              <a:t>AIM YOUR THROW,</a:t>
            </a:r>
            <a:endParaRPr b="1" sz="3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</a:rPr>
              <a:t>GET YOUR PRIZE!</a:t>
            </a:r>
            <a:endParaRPr b="1" sz="3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200">
                <a:solidFill>
                  <a:schemeClr val="lt1"/>
                </a:solidFill>
              </a:rPr>
              <a:t>There will be Raffle Ticket, Discount Vouchers,</a:t>
            </a:r>
            <a:endParaRPr b="1" i="1" sz="1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200">
                <a:solidFill>
                  <a:schemeClr val="lt1"/>
                </a:solidFill>
              </a:rPr>
              <a:t>merchandise, and free pairs of Sneakers for you!</a:t>
            </a:r>
            <a:endParaRPr b="1" sz="32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Syarat dan Ketentuan:</a:t>
            </a:r>
            <a:endParaRPr b="1" sz="11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Pengunjung BCA JSD Solebration 2023 dapat mengikuti activity ini di JSD Information &amp; Redemption Booth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Peserta mengisi data diri untuk mengikuti activity ini.</a:t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lang="en" sz="1000">
                <a:solidFill>
                  <a:schemeClr val="lt1"/>
                </a:solidFill>
              </a:rPr>
              <a:t>Hanya bisa mengikuti 1 (satu) kali selama event berlangsung.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11" name="Google Shape;511;g1f33313d044_0_0"/>
          <p:cNvSpPr txBox="1"/>
          <p:nvPr/>
        </p:nvSpPr>
        <p:spPr>
          <a:xfrm>
            <a:off x="31482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  <p:pic>
        <p:nvPicPr>
          <p:cNvPr id="512" name="Google Shape;512;g1f33313d04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6476" y="1113400"/>
            <a:ext cx="2537774" cy="204722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1f33313d044_0_0"/>
          <p:cNvSpPr/>
          <p:nvPr/>
        </p:nvSpPr>
        <p:spPr>
          <a:xfrm rot="8100000">
            <a:off x="6330928" y="1586115"/>
            <a:ext cx="679671" cy="16419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4" name="Google Shape;514;g1f33313d044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5775" y="2288253"/>
            <a:ext cx="1988372" cy="1988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0c71617791_0_32"/>
          <p:cNvSpPr txBox="1"/>
          <p:nvPr/>
        </p:nvSpPr>
        <p:spPr>
          <a:xfrm>
            <a:off x="2139200" y="2748550"/>
            <a:ext cx="69315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DEADSTOCK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DROP ZONE</a:t>
            </a:r>
            <a:endParaRPr sz="6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0fcc42c62f_2_104"/>
          <p:cNvSpPr txBox="1"/>
          <p:nvPr/>
        </p:nvSpPr>
        <p:spPr>
          <a:xfrm>
            <a:off x="0" y="0"/>
            <a:ext cx="230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DEADSTOCK DROP ZONE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5" name="Google Shape;525;g20fcc42c62f_2_104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526" name="Google Shape;526;g20fcc42c62f_2_104"/>
          <p:cNvSpPr txBox="1"/>
          <p:nvPr/>
        </p:nvSpPr>
        <p:spPr>
          <a:xfrm>
            <a:off x="31482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  <p:pic>
        <p:nvPicPr>
          <p:cNvPr id="527" name="Google Shape;527;g20fcc42c62f_2_104"/>
          <p:cNvPicPr preferRelativeResize="0"/>
          <p:nvPr/>
        </p:nvPicPr>
        <p:blipFill rotWithShape="1">
          <a:blip r:embed="rId5">
            <a:alphaModFix/>
          </a:blip>
          <a:srcRect b="0" l="17609" r="17602" t="0"/>
          <a:stretch/>
        </p:blipFill>
        <p:spPr>
          <a:xfrm>
            <a:off x="959500" y="1380675"/>
            <a:ext cx="3749977" cy="280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20fcc42c62f_2_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9625" y="2972494"/>
            <a:ext cx="2348125" cy="134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20fcc42c62f_2_10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2834651"/>
            <a:ext cx="2293541" cy="162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20fcc42c62f_2_1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2792" y="1656970"/>
            <a:ext cx="1654018" cy="165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20fcc42c62f_2_10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50135" y="1859209"/>
            <a:ext cx="1249498" cy="1249486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20fcc42c62f_2_104"/>
          <p:cNvSpPr txBox="1"/>
          <p:nvPr/>
        </p:nvSpPr>
        <p:spPr>
          <a:xfrm>
            <a:off x="5143500" y="13024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TENANT FEATURED:</a:t>
            </a:r>
            <a:endParaRPr b="1" sz="11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0fcc42c62f_2_119"/>
          <p:cNvSpPr txBox="1"/>
          <p:nvPr/>
        </p:nvSpPr>
        <p:spPr>
          <a:xfrm>
            <a:off x="0" y="0"/>
            <a:ext cx="230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DEADSTOCK DROP ZONE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8" name="Google Shape;538;g20fcc42c62f_2_119"/>
          <p:cNvSpPr txBox="1"/>
          <p:nvPr/>
        </p:nvSpPr>
        <p:spPr>
          <a:xfrm>
            <a:off x="959500" y="1113400"/>
            <a:ext cx="5332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</p:txBody>
      </p:sp>
      <p:sp>
        <p:nvSpPr>
          <p:cNvPr id="539" name="Google Shape;539;g20fcc42c62f_2_119"/>
          <p:cNvSpPr/>
          <p:nvPr/>
        </p:nvSpPr>
        <p:spPr>
          <a:xfrm>
            <a:off x="4961900" y="1226150"/>
            <a:ext cx="3439800" cy="2942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lt1"/>
                </a:solidFill>
              </a:rPr>
              <a:t>NEW BALANCE</a:t>
            </a:r>
            <a:endParaRPr b="1"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Drop Session : 3</a:t>
            </a:r>
            <a:endParaRPr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lt1"/>
                </a:solidFill>
              </a:rPr>
              <a:t>OUR DAILY DOSE</a:t>
            </a:r>
            <a:endParaRPr b="1"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Drop</a:t>
            </a:r>
            <a:r>
              <a:rPr lang="en" sz="1300">
                <a:solidFill>
                  <a:schemeClr val="lt1"/>
                </a:solidFill>
              </a:rPr>
              <a:t> Session : 17</a:t>
            </a:r>
            <a:endParaRPr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lt1"/>
                </a:solidFill>
              </a:rPr>
              <a:t>KICK AVENUE</a:t>
            </a:r>
            <a:endParaRPr b="1"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Drop</a:t>
            </a:r>
            <a:r>
              <a:rPr lang="en" sz="1300">
                <a:solidFill>
                  <a:schemeClr val="lt1"/>
                </a:solidFill>
              </a:rPr>
              <a:t> Session : 11</a:t>
            </a:r>
            <a:endParaRPr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lt1"/>
                </a:solidFill>
              </a:rPr>
              <a:t>PARABELLUM</a:t>
            </a:r>
            <a:endParaRPr b="1"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Drop</a:t>
            </a:r>
            <a:r>
              <a:rPr lang="en" sz="1300">
                <a:solidFill>
                  <a:schemeClr val="lt1"/>
                </a:solidFill>
              </a:rPr>
              <a:t> Session : 2</a:t>
            </a:r>
            <a:endParaRPr sz="13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300">
                <a:solidFill>
                  <a:srgbClr val="1155CC"/>
                </a:solidFill>
                <a:highlight>
                  <a:schemeClr val="lt1"/>
                </a:highlight>
              </a:rPr>
              <a:t>All sessions are </a:t>
            </a:r>
            <a:r>
              <a:rPr i="1" lang="en" sz="1300">
                <a:solidFill>
                  <a:srgbClr val="1155CC"/>
                </a:solidFill>
                <a:highlight>
                  <a:schemeClr val="lt1"/>
                </a:highlight>
              </a:rPr>
              <a:t>First Come, First Serve</a:t>
            </a:r>
            <a:endParaRPr i="1" sz="1300">
              <a:solidFill>
                <a:srgbClr val="1155CC"/>
              </a:solidFill>
              <a:highlight>
                <a:schemeClr val="lt1"/>
              </a:highlight>
            </a:endParaRPr>
          </a:p>
        </p:txBody>
      </p:sp>
      <p:sp>
        <p:nvSpPr>
          <p:cNvPr id="540" name="Google Shape;540;g20fcc42c62f_2_119"/>
          <p:cNvSpPr txBox="1"/>
          <p:nvPr/>
        </p:nvSpPr>
        <p:spPr>
          <a:xfrm>
            <a:off x="3148200" y="4472475"/>
            <a:ext cx="423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Info selengkapnya cek: </a:t>
            </a:r>
            <a:r>
              <a:rPr i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@jakartasneakerday</a:t>
            </a:r>
            <a:endParaRPr i="1" sz="1200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  <p:pic>
        <p:nvPicPr>
          <p:cNvPr id="541" name="Google Shape;541;g20fcc42c62f_2_119"/>
          <p:cNvPicPr preferRelativeResize="0"/>
          <p:nvPr/>
        </p:nvPicPr>
        <p:blipFill rotWithShape="1">
          <a:blip r:embed="rId5">
            <a:alphaModFix/>
          </a:blip>
          <a:srcRect b="0" l="17609" r="17602" t="0"/>
          <a:stretch/>
        </p:blipFill>
        <p:spPr>
          <a:xfrm>
            <a:off x="851700" y="1205750"/>
            <a:ext cx="3982100" cy="2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20c71617791_1_29"/>
          <p:cNvPicPr preferRelativeResize="0"/>
          <p:nvPr/>
        </p:nvPicPr>
        <p:blipFill rotWithShape="1">
          <a:blip r:embed="rId4">
            <a:alphaModFix/>
          </a:blip>
          <a:srcRect b="21674" l="0" r="0" t="1873"/>
          <a:stretch/>
        </p:blipFill>
        <p:spPr>
          <a:xfrm>
            <a:off x="0" y="0"/>
            <a:ext cx="9144003" cy="5065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0fe09acd52_0_11"/>
          <p:cNvSpPr txBox="1"/>
          <p:nvPr/>
        </p:nvSpPr>
        <p:spPr>
          <a:xfrm>
            <a:off x="1106850" y="2363475"/>
            <a:ext cx="79395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5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BEFORE YOU GO, </a:t>
            </a:r>
            <a:r>
              <a:rPr lang="en" sz="4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REGISTER YOURSELF FIRST</a:t>
            </a:r>
            <a:endParaRPr sz="40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0fe09acd52_0_15"/>
          <p:cNvSpPr txBox="1"/>
          <p:nvPr/>
        </p:nvSpPr>
        <p:spPr>
          <a:xfrm>
            <a:off x="0" y="0"/>
            <a:ext cx="230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FREE ENTRY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2" name="Google Shape;552;g20fe09acd52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2550" y="1036050"/>
            <a:ext cx="2918899" cy="2918899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20fe09acd52_0_15"/>
          <p:cNvSpPr txBox="1"/>
          <p:nvPr/>
        </p:nvSpPr>
        <p:spPr>
          <a:xfrm>
            <a:off x="3112550" y="3990950"/>
            <a:ext cx="2919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>
                <a:solidFill>
                  <a:schemeClr val="hlink"/>
                </a:solidFill>
                <a:hlinkClick r:id="rId5"/>
              </a:rPr>
              <a:t>http://expo.bca.co.id/</a:t>
            </a:r>
            <a:endParaRPr sz="23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558" name="Google Shape;558;g1b2a760684a_0_494"/>
          <p:cNvPicPr preferRelativeResize="0"/>
          <p:nvPr/>
        </p:nvPicPr>
        <p:blipFill rotWithShape="1">
          <a:blip r:embed="rId4">
            <a:alphaModFix/>
          </a:blip>
          <a:srcRect b="0" l="0" r="0" t="40001"/>
          <a:stretch/>
        </p:blipFill>
        <p:spPr>
          <a:xfrm>
            <a:off x="935041" y="1722664"/>
            <a:ext cx="7273918" cy="30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g1b2a760684a_0_494"/>
          <p:cNvSpPr txBox="1"/>
          <p:nvPr/>
        </p:nvSpPr>
        <p:spPr>
          <a:xfrm>
            <a:off x="-316950" y="3302375"/>
            <a:ext cx="9777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THANK YOU AND HAVE FUN,</a:t>
            </a:r>
            <a:endParaRPr sz="26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JSDFAMS!</a:t>
            </a:r>
            <a:endParaRPr sz="2600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f98dab144_0_0"/>
          <p:cNvSpPr txBox="1"/>
          <p:nvPr/>
        </p:nvSpPr>
        <p:spPr>
          <a:xfrm>
            <a:off x="2900520" y="2748549"/>
            <a:ext cx="61704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JSD FREEKICKS</a:t>
            </a:r>
            <a:endParaRPr b="0" i="0" sz="6000" u="none" cap="none" strike="noStrike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f98dab144_0_4"/>
          <p:cNvSpPr txBox="1"/>
          <p:nvPr/>
        </p:nvSpPr>
        <p:spPr>
          <a:xfrm>
            <a:off x="0" y="0"/>
            <a:ext cx="348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JSD FREEKICS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rPr>
              <a:t>BY JSD X KANKY</a:t>
            </a:r>
            <a:endParaRPr b="1">
              <a:solidFill>
                <a:srgbClr val="EEEEE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" name="Google Shape;132;g20f98dab144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172" y="1004425"/>
            <a:ext cx="2702799" cy="337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0f98dab144_0_4"/>
          <p:cNvSpPr/>
          <p:nvPr/>
        </p:nvSpPr>
        <p:spPr>
          <a:xfrm>
            <a:off x="959500" y="1004425"/>
            <a:ext cx="4462500" cy="3309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1"/>
                </a:solidFill>
              </a:rPr>
              <a:t>To celebrate our 5th event, </a:t>
            </a:r>
            <a:endParaRPr b="1"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</a:rPr>
              <a:t>JSD will give our first 100 visitors a pair of sneakers for each of them. So, do not hesitate to come early, and get new kicks even before you enter BCA JSD Solebration 2023!</a:t>
            </a:r>
            <a:endParaRPr b="1" sz="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fe09acd52_1_20"/>
          <p:cNvSpPr txBox="1"/>
          <p:nvPr/>
        </p:nvSpPr>
        <p:spPr>
          <a:xfrm>
            <a:off x="2900520" y="2748549"/>
            <a:ext cx="61704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0825" lIns="70825" spcFirstLastPara="1" rIns="70825" wrap="square" tIns="70825">
            <a:no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6"/>
              <a:buFont typeface="Arial"/>
              <a:buNone/>
            </a:pPr>
            <a:r>
              <a:rPr lang="en" sz="6000">
                <a:solidFill>
                  <a:schemeClr val="lt1"/>
                </a:solidFill>
                <a:highlight>
                  <a:srgbClr val="07083E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JSD ON STAGE</a:t>
            </a:r>
            <a:endParaRPr b="0" i="0" sz="6000" u="none" cap="none" strike="noStrike">
              <a:solidFill>
                <a:schemeClr val="lt1"/>
              </a:solidFill>
              <a:highlight>
                <a:srgbClr val="07083E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33ABA8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